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33" r:id="rId1"/>
  </p:sldMasterIdLst>
  <p:sldIdLst>
    <p:sldId id="256" r:id="rId2"/>
    <p:sldId id="275" r:id="rId3"/>
    <p:sldId id="278" r:id="rId4"/>
    <p:sldId id="27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3" r:id="rId20"/>
    <p:sldId id="271" r:id="rId21"/>
    <p:sldId id="274" r:id="rId22"/>
    <p:sldId id="272" r:id="rId23"/>
    <p:sldId id="277"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bdul Samad Shaik" initials="ASS" lastIdx="1" clrIdx="0">
    <p:extLst>
      <p:ext uri="{19B8F6BF-5375-455C-9EA6-DF929625EA0E}">
        <p15:presenceInfo xmlns:p15="http://schemas.microsoft.com/office/powerpoint/2012/main" userId="5f433fb22522dda9"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D538000-D9FA-4C51-8F4E-18F67230118B}" v="10" dt="2023-08-19T17:17:21.839"/>
    <p1510:client id="{2D8F98AC-8A3E-4DA5-A1AC-C4B2E39F62A2}" v="4" dt="2023-08-20T03:10:20.289"/>
    <p1510:client id="{85E3A8AB-1572-4FB1-9F98-B198AD432AEE}" v="13" dt="2023-08-19T16:04:05.280"/>
    <p1510:client id="{ECC851D4-ACC8-4910-847F-5BEFA33E86E8}" v="127" dt="2023-08-20T03:02:26.13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 Id="rId30" Type="http://schemas.microsoft.com/office/2015/10/relationships/revisionInfo" Target="revisionInfo.xml"/></Relationships>
</file>

<file path=ppt/diagrams/_rels/drawing1.xml.rels><?xml version="1.0" encoding="UTF-8" standalone="yes"?>
<Relationships xmlns="http://schemas.openxmlformats.org/package/2006/relationships"><Relationship Id="rId1" Type="http://schemas.openxmlformats.org/officeDocument/2006/relationships/image" Target="../media/image1.jpe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2C64A93-98A9-4968-9401-0F2D611DF327}" type="doc">
      <dgm:prSet loTypeId="urn:microsoft.com/office/officeart/2008/layout/LinedList" loCatId="list" qsTypeId="urn:microsoft.com/office/officeart/2005/8/quickstyle/simple4" qsCatId="simple" csTypeId="urn:microsoft.com/office/officeart/2005/8/colors/colorful2" csCatId="colorful"/>
      <dgm:spPr/>
      <dgm:t>
        <a:bodyPr/>
        <a:lstStyle/>
        <a:p>
          <a:endParaRPr lang="en-US"/>
        </a:p>
      </dgm:t>
    </dgm:pt>
    <dgm:pt modelId="{14463E3C-7DD0-4029-9694-59C9098DD017}">
      <dgm:prSet/>
      <dgm:spPr/>
      <dgm:t>
        <a:bodyPr/>
        <a:lstStyle/>
        <a:p>
          <a:pPr rtl="0"/>
          <a:r>
            <a:rPr lang="en-US" dirty="0"/>
            <a:t>Team lead : </a:t>
          </a:r>
          <a:r>
            <a:rPr lang="en-US" dirty="0">
              <a:latin typeface="Garamond" panose="02020404030301010803"/>
            </a:rPr>
            <a:t>BOLISETTY VAGDEVI</a:t>
          </a:r>
          <a:endParaRPr lang="en-US" dirty="0"/>
        </a:p>
      </dgm:t>
    </dgm:pt>
    <dgm:pt modelId="{D524A454-70D4-4E45-83FB-13234AD5CE83}" type="parTrans" cxnId="{1757DE63-4210-4D5E-A673-B1DFC33AC444}">
      <dgm:prSet/>
      <dgm:spPr/>
      <dgm:t>
        <a:bodyPr/>
        <a:lstStyle/>
        <a:p>
          <a:endParaRPr lang="en-US"/>
        </a:p>
      </dgm:t>
    </dgm:pt>
    <dgm:pt modelId="{1088C683-35C2-479C-A5BD-43AC74A775F5}" type="sibTrans" cxnId="{1757DE63-4210-4D5E-A673-B1DFC33AC444}">
      <dgm:prSet/>
      <dgm:spPr/>
      <dgm:t>
        <a:bodyPr/>
        <a:lstStyle/>
        <a:p>
          <a:endParaRPr lang="en-US"/>
        </a:p>
      </dgm:t>
    </dgm:pt>
    <dgm:pt modelId="{0EF02B8C-A8ED-4975-BE81-D72C818E62A9}">
      <dgm:prSet/>
      <dgm:spPr/>
      <dgm:t>
        <a:bodyPr/>
        <a:lstStyle/>
        <a:p>
          <a:pPr rtl="0"/>
          <a:r>
            <a:rPr lang="en-US" dirty="0"/>
            <a:t>Team member : </a:t>
          </a:r>
          <a:r>
            <a:rPr lang="en-US" dirty="0">
              <a:latin typeface="Garamond" panose="02020404030301010803"/>
            </a:rPr>
            <a:t>MUNNANGI INDRAKIRANREDDY</a:t>
          </a:r>
          <a:endParaRPr lang="en-US" dirty="0"/>
        </a:p>
      </dgm:t>
    </dgm:pt>
    <dgm:pt modelId="{C649C132-02C6-407B-9BD7-74A414E2DA00}" type="parTrans" cxnId="{7D01F8B5-6FC3-4F64-A068-5F0B067DC6FF}">
      <dgm:prSet/>
      <dgm:spPr/>
      <dgm:t>
        <a:bodyPr/>
        <a:lstStyle/>
        <a:p>
          <a:endParaRPr lang="en-US"/>
        </a:p>
      </dgm:t>
    </dgm:pt>
    <dgm:pt modelId="{19B7ADC8-AB57-4498-A99A-23D3B3A7D57C}" type="sibTrans" cxnId="{7D01F8B5-6FC3-4F64-A068-5F0B067DC6FF}">
      <dgm:prSet/>
      <dgm:spPr/>
      <dgm:t>
        <a:bodyPr/>
        <a:lstStyle/>
        <a:p>
          <a:endParaRPr lang="en-US"/>
        </a:p>
      </dgm:t>
    </dgm:pt>
    <dgm:pt modelId="{EBF538AA-6141-485F-A17E-70388B6C22F9}">
      <dgm:prSet/>
      <dgm:spPr/>
      <dgm:t>
        <a:bodyPr/>
        <a:lstStyle/>
        <a:p>
          <a:pPr rtl="0"/>
          <a:r>
            <a:rPr lang="en-US" dirty="0"/>
            <a:t>Team member : </a:t>
          </a:r>
          <a:r>
            <a:rPr lang="en-US" dirty="0">
              <a:latin typeface="Garamond" panose="02020404030301010803"/>
            </a:rPr>
            <a:t>CHINAGOLA MAHESH</a:t>
          </a:r>
          <a:endParaRPr lang="en-US" dirty="0"/>
        </a:p>
      </dgm:t>
    </dgm:pt>
    <dgm:pt modelId="{565DDE6A-BB8C-4A52-AF47-463BBF3A188D}" type="parTrans" cxnId="{E7355DDE-E7B6-4401-8447-5875075A9E2D}">
      <dgm:prSet/>
      <dgm:spPr/>
      <dgm:t>
        <a:bodyPr/>
        <a:lstStyle/>
        <a:p>
          <a:endParaRPr lang="en-US"/>
        </a:p>
      </dgm:t>
    </dgm:pt>
    <dgm:pt modelId="{35CDA81E-8273-4050-9C19-CC36D9446DAF}" type="sibTrans" cxnId="{E7355DDE-E7B6-4401-8447-5875075A9E2D}">
      <dgm:prSet/>
      <dgm:spPr/>
      <dgm:t>
        <a:bodyPr/>
        <a:lstStyle/>
        <a:p>
          <a:endParaRPr lang="en-US"/>
        </a:p>
      </dgm:t>
    </dgm:pt>
    <dgm:pt modelId="{E70714C7-888D-4424-B3CA-F13828FC0C69}">
      <dgm:prSet/>
      <dgm:spPr/>
      <dgm:t>
        <a:bodyPr/>
        <a:lstStyle/>
        <a:p>
          <a:pPr rtl="0"/>
          <a:r>
            <a:rPr lang="en-US" dirty="0"/>
            <a:t>Team member :</a:t>
          </a:r>
          <a:r>
            <a:rPr lang="en-US" dirty="0">
              <a:latin typeface="Garamond" panose="02020404030301010803"/>
            </a:rPr>
            <a:t> </a:t>
          </a:r>
          <a:r>
            <a:rPr lang="en-US" dirty="0"/>
            <a:t> </a:t>
          </a:r>
          <a:r>
            <a:rPr lang="en-US" dirty="0">
              <a:latin typeface="Garamond" panose="02020404030301010803"/>
            </a:rPr>
            <a:t>POLAKAM ASRITHA VIDYA</a:t>
          </a:r>
          <a:endParaRPr lang="en-US" dirty="0"/>
        </a:p>
      </dgm:t>
    </dgm:pt>
    <dgm:pt modelId="{545FD68D-4E97-4C88-A795-CD88F4199E64}" type="parTrans" cxnId="{84366393-CFD6-465F-8F33-15839B5EA0FD}">
      <dgm:prSet/>
      <dgm:spPr/>
      <dgm:t>
        <a:bodyPr/>
        <a:lstStyle/>
        <a:p>
          <a:endParaRPr lang="en-US"/>
        </a:p>
      </dgm:t>
    </dgm:pt>
    <dgm:pt modelId="{2D2C7ABA-0432-4CB2-B519-1539AEC3540A}" type="sibTrans" cxnId="{84366393-CFD6-465F-8F33-15839B5EA0FD}">
      <dgm:prSet/>
      <dgm:spPr/>
      <dgm:t>
        <a:bodyPr/>
        <a:lstStyle/>
        <a:p>
          <a:endParaRPr lang="en-US"/>
        </a:p>
      </dgm:t>
    </dgm:pt>
    <dgm:pt modelId="{79BBDAA7-4867-4B61-9A4A-D64D27EBE6EB}">
      <dgm:prSet/>
      <dgm:spPr/>
      <dgm:t>
        <a:bodyPr/>
        <a:lstStyle/>
        <a:p>
          <a:pPr rtl="0"/>
          <a:r>
            <a:rPr lang="en-US" dirty="0"/>
            <a:t>Team member : </a:t>
          </a:r>
          <a:r>
            <a:rPr lang="en-US" dirty="0">
              <a:latin typeface="Garamond" panose="02020404030301010803"/>
            </a:rPr>
            <a:t>BONIGALA PUSHYA MANASA</a:t>
          </a:r>
          <a:endParaRPr lang="en-US" dirty="0"/>
        </a:p>
      </dgm:t>
    </dgm:pt>
    <dgm:pt modelId="{2376818C-07F1-4D5A-8B34-7936774C6F26}" type="parTrans" cxnId="{E2A2342C-55D4-4373-AF41-C07339B61C29}">
      <dgm:prSet/>
      <dgm:spPr/>
      <dgm:t>
        <a:bodyPr/>
        <a:lstStyle/>
        <a:p>
          <a:endParaRPr lang="en-US"/>
        </a:p>
      </dgm:t>
    </dgm:pt>
    <dgm:pt modelId="{0438B8D6-4511-4E67-93CC-63A02F1A599A}" type="sibTrans" cxnId="{E2A2342C-55D4-4373-AF41-C07339B61C29}">
      <dgm:prSet/>
      <dgm:spPr/>
      <dgm:t>
        <a:bodyPr/>
        <a:lstStyle/>
        <a:p>
          <a:endParaRPr lang="en-US"/>
        </a:p>
      </dgm:t>
    </dgm:pt>
    <dgm:pt modelId="{42AEC88A-18FA-47DA-9B9C-E7BFF6FE4EF5}" type="pres">
      <dgm:prSet presAssocID="{82C64A93-98A9-4968-9401-0F2D611DF327}" presName="vert0" presStyleCnt="0">
        <dgm:presLayoutVars>
          <dgm:dir/>
          <dgm:animOne val="branch"/>
          <dgm:animLvl val="lvl"/>
        </dgm:presLayoutVars>
      </dgm:prSet>
      <dgm:spPr/>
    </dgm:pt>
    <dgm:pt modelId="{9375B765-3B60-47FB-930A-4582FA549C0F}" type="pres">
      <dgm:prSet presAssocID="{14463E3C-7DD0-4029-9694-59C9098DD017}" presName="thickLine" presStyleLbl="alignNode1" presStyleIdx="0" presStyleCnt="5"/>
      <dgm:spPr/>
    </dgm:pt>
    <dgm:pt modelId="{DF863950-E0AA-4C28-811B-7979A5224877}" type="pres">
      <dgm:prSet presAssocID="{14463E3C-7DD0-4029-9694-59C9098DD017}" presName="horz1" presStyleCnt="0"/>
      <dgm:spPr/>
    </dgm:pt>
    <dgm:pt modelId="{DCB2D7AF-9644-4588-BC2A-A7C6C09CB8C9}" type="pres">
      <dgm:prSet presAssocID="{14463E3C-7DD0-4029-9694-59C9098DD017}" presName="tx1" presStyleLbl="revTx" presStyleIdx="0" presStyleCnt="5"/>
      <dgm:spPr/>
    </dgm:pt>
    <dgm:pt modelId="{CC91AD1A-4974-426F-B37F-3D74A53A8AEB}" type="pres">
      <dgm:prSet presAssocID="{14463E3C-7DD0-4029-9694-59C9098DD017}" presName="vert1" presStyleCnt="0"/>
      <dgm:spPr/>
    </dgm:pt>
    <dgm:pt modelId="{B343BDD5-9695-420F-B20D-2902A00E6EC3}" type="pres">
      <dgm:prSet presAssocID="{0EF02B8C-A8ED-4975-BE81-D72C818E62A9}" presName="thickLine" presStyleLbl="alignNode1" presStyleIdx="1" presStyleCnt="5"/>
      <dgm:spPr/>
    </dgm:pt>
    <dgm:pt modelId="{157DE358-0625-4BB8-BD79-53082F9A998B}" type="pres">
      <dgm:prSet presAssocID="{0EF02B8C-A8ED-4975-BE81-D72C818E62A9}" presName="horz1" presStyleCnt="0"/>
      <dgm:spPr/>
    </dgm:pt>
    <dgm:pt modelId="{71D571C9-46DE-475A-979A-1D762FAE674C}" type="pres">
      <dgm:prSet presAssocID="{0EF02B8C-A8ED-4975-BE81-D72C818E62A9}" presName="tx1" presStyleLbl="revTx" presStyleIdx="1" presStyleCnt="5"/>
      <dgm:spPr/>
    </dgm:pt>
    <dgm:pt modelId="{4B89FA04-34A9-4215-A309-89818BC11083}" type="pres">
      <dgm:prSet presAssocID="{0EF02B8C-A8ED-4975-BE81-D72C818E62A9}" presName="vert1" presStyleCnt="0"/>
      <dgm:spPr/>
    </dgm:pt>
    <dgm:pt modelId="{9D5C725F-E3CC-4536-A891-C66344CCCB2F}" type="pres">
      <dgm:prSet presAssocID="{EBF538AA-6141-485F-A17E-70388B6C22F9}" presName="thickLine" presStyleLbl="alignNode1" presStyleIdx="2" presStyleCnt="5"/>
      <dgm:spPr/>
    </dgm:pt>
    <dgm:pt modelId="{48B35FA7-951A-45F2-90E1-F687F4CB8892}" type="pres">
      <dgm:prSet presAssocID="{EBF538AA-6141-485F-A17E-70388B6C22F9}" presName="horz1" presStyleCnt="0"/>
      <dgm:spPr/>
    </dgm:pt>
    <dgm:pt modelId="{AD6480B7-C12E-4F31-93CA-EA4E74C60345}" type="pres">
      <dgm:prSet presAssocID="{EBF538AA-6141-485F-A17E-70388B6C22F9}" presName="tx1" presStyleLbl="revTx" presStyleIdx="2" presStyleCnt="5"/>
      <dgm:spPr/>
    </dgm:pt>
    <dgm:pt modelId="{CAFCD442-B3D3-40BF-A1E8-ACB970233D83}" type="pres">
      <dgm:prSet presAssocID="{EBF538AA-6141-485F-A17E-70388B6C22F9}" presName="vert1" presStyleCnt="0"/>
      <dgm:spPr/>
    </dgm:pt>
    <dgm:pt modelId="{4D617937-433A-4AB7-B1CB-33730A195947}" type="pres">
      <dgm:prSet presAssocID="{E70714C7-888D-4424-B3CA-F13828FC0C69}" presName="thickLine" presStyleLbl="alignNode1" presStyleIdx="3" presStyleCnt="5"/>
      <dgm:spPr/>
    </dgm:pt>
    <dgm:pt modelId="{FC8C2F61-2E6F-4572-B771-2E4B86E7BF04}" type="pres">
      <dgm:prSet presAssocID="{E70714C7-888D-4424-B3CA-F13828FC0C69}" presName="horz1" presStyleCnt="0"/>
      <dgm:spPr/>
    </dgm:pt>
    <dgm:pt modelId="{2DDFEADF-F724-4522-A7AD-DC83FA0F8758}" type="pres">
      <dgm:prSet presAssocID="{E70714C7-888D-4424-B3CA-F13828FC0C69}" presName="tx1" presStyleLbl="revTx" presStyleIdx="3" presStyleCnt="5"/>
      <dgm:spPr/>
    </dgm:pt>
    <dgm:pt modelId="{68AEB466-9143-4118-8997-AA17E8297E51}" type="pres">
      <dgm:prSet presAssocID="{E70714C7-888D-4424-B3CA-F13828FC0C69}" presName="vert1" presStyleCnt="0"/>
      <dgm:spPr/>
    </dgm:pt>
    <dgm:pt modelId="{FAD1FF8C-723B-4D56-A06E-39CFF136330A}" type="pres">
      <dgm:prSet presAssocID="{79BBDAA7-4867-4B61-9A4A-D64D27EBE6EB}" presName="thickLine" presStyleLbl="alignNode1" presStyleIdx="4" presStyleCnt="5"/>
      <dgm:spPr/>
    </dgm:pt>
    <dgm:pt modelId="{DEEB9B7B-0BD9-4BF4-ADC9-2EDFF8887C82}" type="pres">
      <dgm:prSet presAssocID="{79BBDAA7-4867-4B61-9A4A-D64D27EBE6EB}" presName="horz1" presStyleCnt="0"/>
      <dgm:spPr/>
    </dgm:pt>
    <dgm:pt modelId="{0956B4D9-6FB7-42AF-A55B-C9610C476CC7}" type="pres">
      <dgm:prSet presAssocID="{79BBDAA7-4867-4B61-9A4A-D64D27EBE6EB}" presName="tx1" presStyleLbl="revTx" presStyleIdx="4" presStyleCnt="5"/>
      <dgm:spPr/>
    </dgm:pt>
    <dgm:pt modelId="{54F3A3B9-68ED-4913-B179-ED84CB925251}" type="pres">
      <dgm:prSet presAssocID="{79BBDAA7-4867-4B61-9A4A-D64D27EBE6EB}" presName="vert1" presStyleCnt="0"/>
      <dgm:spPr/>
    </dgm:pt>
  </dgm:ptLst>
  <dgm:cxnLst>
    <dgm:cxn modelId="{63C28327-A560-4240-A3A8-EC25737FD822}" type="presOf" srcId="{82C64A93-98A9-4968-9401-0F2D611DF327}" destId="{42AEC88A-18FA-47DA-9B9C-E7BFF6FE4EF5}" srcOrd="0" destOrd="0" presId="urn:microsoft.com/office/officeart/2008/layout/LinedList"/>
    <dgm:cxn modelId="{E2A2342C-55D4-4373-AF41-C07339B61C29}" srcId="{82C64A93-98A9-4968-9401-0F2D611DF327}" destId="{79BBDAA7-4867-4B61-9A4A-D64D27EBE6EB}" srcOrd="4" destOrd="0" parTransId="{2376818C-07F1-4D5A-8B34-7936774C6F26}" sibTransId="{0438B8D6-4511-4E67-93CC-63A02F1A599A}"/>
    <dgm:cxn modelId="{7A99223B-D500-4205-88FD-566278CF4BAA}" type="presOf" srcId="{EBF538AA-6141-485F-A17E-70388B6C22F9}" destId="{AD6480B7-C12E-4F31-93CA-EA4E74C60345}" srcOrd="0" destOrd="0" presId="urn:microsoft.com/office/officeart/2008/layout/LinedList"/>
    <dgm:cxn modelId="{1757DE63-4210-4D5E-A673-B1DFC33AC444}" srcId="{82C64A93-98A9-4968-9401-0F2D611DF327}" destId="{14463E3C-7DD0-4029-9694-59C9098DD017}" srcOrd="0" destOrd="0" parTransId="{D524A454-70D4-4E45-83FB-13234AD5CE83}" sibTransId="{1088C683-35C2-479C-A5BD-43AC74A775F5}"/>
    <dgm:cxn modelId="{F67FA748-11FB-48F2-AF17-94AF86BD3CDE}" type="presOf" srcId="{0EF02B8C-A8ED-4975-BE81-D72C818E62A9}" destId="{71D571C9-46DE-475A-979A-1D762FAE674C}" srcOrd="0" destOrd="0" presId="urn:microsoft.com/office/officeart/2008/layout/LinedList"/>
    <dgm:cxn modelId="{66961276-F355-4682-AF56-77D5E0F9463D}" type="presOf" srcId="{E70714C7-888D-4424-B3CA-F13828FC0C69}" destId="{2DDFEADF-F724-4522-A7AD-DC83FA0F8758}" srcOrd="0" destOrd="0" presId="urn:microsoft.com/office/officeart/2008/layout/LinedList"/>
    <dgm:cxn modelId="{84366393-CFD6-465F-8F33-15839B5EA0FD}" srcId="{82C64A93-98A9-4968-9401-0F2D611DF327}" destId="{E70714C7-888D-4424-B3CA-F13828FC0C69}" srcOrd="3" destOrd="0" parTransId="{545FD68D-4E97-4C88-A795-CD88F4199E64}" sibTransId="{2D2C7ABA-0432-4CB2-B519-1539AEC3540A}"/>
    <dgm:cxn modelId="{7D01F8B5-6FC3-4F64-A068-5F0B067DC6FF}" srcId="{82C64A93-98A9-4968-9401-0F2D611DF327}" destId="{0EF02B8C-A8ED-4975-BE81-D72C818E62A9}" srcOrd="1" destOrd="0" parTransId="{C649C132-02C6-407B-9BD7-74A414E2DA00}" sibTransId="{19B7ADC8-AB57-4498-A99A-23D3B3A7D57C}"/>
    <dgm:cxn modelId="{A43F12BB-E7BE-4F3D-BA13-65D48186CD42}" type="presOf" srcId="{79BBDAA7-4867-4B61-9A4A-D64D27EBE6EB}" destId="{0956B4D9-6FB7-42AF-A55B-C9610C476CC7}" srcOrd="0" destOrd="0" presId="urn:microsoft.com/office/officeart/2008/layout/LinedList"/>
    <dgm:cxn modelId="{3979FBC6-7282-4C14-8187-F4356F770F6E}" type="presOf" srcId="{14463E3C-7DD0-4029-9694-59C9098DD017}" destId="{DCB2D7AF-9644-4588-BC2A-A7C6C09CB8C9}" srcOrd="0" destOrd="0" presId="urn:microsoft.com/office/officeart/2008/layout/LinedList"/>
    <dgm:cxn modelId="{E7355DDE-E7B6-4401-8447-5875075A9E2D}" srcId="{82C64A93-98A9-4968-9401-0F2D611DF327}" destId="{EBF538AA-6141-485F-A17E-70388B6C22F9}" srcOrd="2" destOrd="0" parTransId="{565DDE6A-BB8C-4A52-AF47-463BBF3A188D}" sibTransId="{35CDA81E-8273-4050-9C19-CC36D9446DAF}"/>
    <dgm:cxn modelId="{B19D9D57-F4CC-444B-899B-B6ACD921BA43}" type="presParOf" srcId="{42AEC88A-18FA-47DA-9B9C-E7BFF6FE4EF5}" destId="{9375B765-3B60-47FB-930A-4582FA549C0F}" srcOrd="0" destOrd="0" presId="urn:microsoft.com/office/officeart/2008/layout/LinedList"/>
    <dgm:cxn modelId="{28B15EA5-DCB3-43EC-AF6B-71A4AB49012C}" type="presParOf" srcId="{42AEC88A-18FA-47DA-9B9C-E7BFF6FE4EF5}" destId="{DF863950-E0AA-4C28-811B-7979A5224877}" srcOrd="1" destOrd="0" presId="urn:microsoft.com/office/officeart/2008/layout/LinedList"/>
    <dgm:cxn modelId="{C4C0C101-2386-47AF-9928-864C33FD2B31}" type="presParOf" srcId="{DF863950-E0AA-4C28-811B-7979A5224877}" destId="{DCB2D7AF-9644-4588-BC2A-A7C6C09CB8C9}" srcOrd="0" destOrd="0" presId="urn:microsoft.com/office/officeart/2008/layout/LinedList"/>
    <dgm:cxn modelId="{CB4DBC9B-1E01-43A2-8768-D905B867CA82}" type="presParOf" srcId="{DF863950-E0AA-4C28-811B-7979A5224877}" destId="{CC91AD1A-4974-426F-B37F-3D74A53A8AEB}" srcOrd="1" destOrd="0" presId="urn:microsoft.com/office/officeart/2008/layout/LinedList"/>
    <dgm:cxn modelId="{933EAA60-AC37-4DC1-BAD8-31C4C2611EF2}" type="presParOf" srcId="{42AEC88A-18FA-47DA-9B9C-E7BFF6FE4EF5}" destId="{B343BDD5-9695-420F-B20D-2902A00E6EC3}" srcOrd="2" destOrd="0" presId="urn:microsoft.com/office/officeart/2008/layout/LinedList"/>
    <dgm:cxn modelId="{F86AE5F3-7711-40DC-843C-8F4642DD8CDE}" type="presParOf" srcId="{42AEC88A-18FA-47DA-9B9C-E7BFF6FE4EF5}" destId="{157DE358-0625-4BB8-BD79-53082F9A998B}" srcOrd="3" destOrd="0" presId="urn:microsoft.com/office/officeart/2008/layout/LinedList"/>
    <dgm:cxn modelId="{E034AECE-801F-4DFE-ADA9-EC6CF3675C70}" type="presParOf" srcId="{157DE358-0625-4BB8-BD79-53082F9A998B}" destId="{71D571C9-46DE-475A-979A-1D762FAE674C}" srcOrd="0" destOrd="0" presId="urn:microsoft.com/office/officeart/2008/layout/LinedList"/>
    <dgm:cxn modelId="{48890F44-FCCE-403D-AD15-1F860D752503}" type="presParOf" srcId="{157DE358-0625-4BB8-BD79-53082F9A998B}" destId="{4B89FA04-34A9-4215-A309-89818BC11083}" srcOrd="1" destOrd="0" presId="urn:microsoft.com/office/officeart/2008/layout/LinedList"/>
    <dgm:cxn modelId="{F91DE602-6E31-4533-A838-87E4DAA33A30}" type="presParOf" srcId="{42AEC88A-18FA-47DA-9B9C-E7BFF6FE4EF5}" destId="{9D5C725F-E3CC-4536-A891-C66344CCCB2F}" srcOrd="4" destOrd="0" presId="urn:microsoft.com/office/officeart/2008/layout/LinedList"/>
    <dgm:cxn modelId="{43CE062B-9AEB-4384-804F-AAB2DBB59480}" type="presParOf" srcId="{42AEC88A-18FA-47DA-9B9C-E7BFF6FE4EF5}" destId="{48B35FA7-951A-45F2-90E1-F687F4CB8892}" srcOrd="5" destOrd="0" presId="urn:microsoft.com/office/officeart/2008/layout/LinedList"/>
    <dgm:cxn modelId="{51A349ED-4833-48AD-9D40-24C0F9678101}" type="presParOf" srcId="{48B35FA7-951A-45F2-90E1-F687F4CB8892}" destId="{AD6480B7-C12E-4F31-93CA-EA4E74C60345}" srcOrd="0" destOrd="0" presId="urn:microsoft.com/office/officeart/2008/layout/LinedList"/>
    <dgm:cxn modelId="{95935D06-6926-49F4-B6CC-76E358FF8817}" type="presParOf" srcId="{48B35FA7-951A-45F2-90E1-F687F4CB8892}" destId="{CAFCD442-B3D3-40BF-A1E8-ACB970233D83}" srcOrd="1" destOrd="0" presId="urn:microsoft.com/office/officeart/2008/layout/LinedList"/>
    <dgm:cxn modelId="{1D8DC86E-AD8F-4C7C-8AF0-8F19D48F9016}" type="presParOf" srcId="{42AEC88A-18FA-47DA-9B9C-E7BFF6FE4EF5}" destId="{4D617937-433A-4AB7-B1CB-33730A195947}" srcOrd="6" destOrd="0" presId="urn:microsoft.com/office/officeart/2008/layout/LinedList"/>
    <dgm:cxn modelId="{FD89365F-8439-4585-A6A7-AD10C7C3F320}" type="presParOf" srcId="{42AEC88A-18FA-47DA-9B9C-E7BFF6FE4EF5}" destId="{FC8C2F61-2E6F-4572-B771-2E4B86E7BF04}" srcOrd="7" destOrd="0" presId="urn:microsoft.com/office/officeart/2008/layout/LinedList"/>
    <dgm:cxn modelId="{78D163A8-AFD7-4188-96FD-C5ADD388606F}" type="presParOf" srcId="{FC8C2F61-2E6F-4572-B771-2E4B86E7BF04}" destId="{2DDFEADF-F724-4522-A7AD-DC83FA0F8758}" srcOrd="0" destOrd="0" presId="urn:microsoft.com/office/officeart/2008/layout/LinedList"/>
    <dgm:cxn modelId="{E0B35C39-A7EA-4775-9038-B60174429619}" type="presParOf" srcId="{FC8C2F61-2E6F-4572-B771-2E4B86E7BF04}" destId="{68AEB466-9143-4118-8997-AA17E8297E51}" srcOrd="1" destOrd="0" presId="urn:microsoft.com/office/officeart/2008/layout/LinedList"/>
    <dgm:cxn modelId="{83622D0C-CEBD-4AC2-BE38-069C79536CC7}" type="presParOf" srcId="{42AEC88A-18FA-47DA-9B9C-E7BFF6FE4EF5}" destId="{FAD1FF8C-723B-4D56-A06E-39CFF136330A}" srcOrd="8" destOrd="0" presId="urn:microsoft.com/office/officeart/2008/layout/LinedList"/>
    <dgm:cxn modelId="{A5915849-6833-41CF-AE56-3AE22EE5E666}" type="presParOf" srcId="{42AEC88A-18FA-47DA-9B9C-E7BFF6FE4EF5}" destId="{DEEB9B7B-0BD9-4BF4-ADC9-2EDFF8887C82}" srcOrd="9" destOrd="0" presId="urn:microsoft.com/office/officeart/2008/layout/LinedList"/>
    <dgm:cxn modelId="{A081E8BD-B830-416C-8D85-3E478D424D43}" type="presParOf" srcId="{DEEB9B7B-0BD9-4BF4-ADC9-2EDFF8887C82}" destId="{0956B4D9-6FB7-42AF-A55B-C9610C476CC7}" srcOrd="0" destOrd="0" presId="urn:microsoft.com/office/officeart/2008/layout/LinedList"/>
    <dgm:cxn modelId="{44F7361C-83FC-4111-A876-AE5541557190}" type="presParOf" srcId="{DEEB9B7B-0BD9-4BF4-ADC9-2EDFF8887C82}" destId="{54F3A3B9-68ED-4913-B179-ED84CB925251}" srcOrd="1" destOrd="0" presId="urn:microsoft.com/office/officeart/2008/layout/Line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655E16E-787F-4687-BAA3-DF4EEB051CBD}" type="doc">
      <dgm:prSet loTypeId="urn:microsoft.com/office/officeart/2005/8/layout/hierarchy1" loCatId="hierarchy" qsTypeId="urn:microsoft.com/office/officeart/2005/8/quickstyle/simple1" qsCatId="simple" csTypeId="urn:microsoft.com/office/officeart/2005/8/colors/colorful2" csCatId="colorful"/>
      <dgm:spPr/>
      <dgm:t>
        <a:bodyPr/>
        <a:lstStyle/>
        <a:p>
          <a:endParaRPr lang="en-US"/>
        </a:p>
      </dgm:t>
    </dgm:pt>
    <dgm:pt modelId="{C2F768A8-7897-4993-A669-50B81FDDF075}">
      <dgm:prSet/>
      <dgm:spPr/>
      <dgm:t>
        <a:bodyPr/>
        <a:lstStyle/>
        <a:p>
          <a:r>
            <a:rPr lang="en-US"/>
            <a:t>Flying Machine is an Indian denim and casual wear brand owned by Arvind Limited. It was launched in 1980 and has since become a prominent name in the Indian fashion industry. Here's a brief analysis of the Flying Machine clothes brand:</a:t>
          </a:r>
        </a:p>
      </dgm:t>
    </dgm:pt>
    <dgm:pt modelId="{6FCE6EFA-8FD9-4802-9DE1-18FAE1A4AC0A}" type="parTrans" cxnId="{7D890E14-4D07-4A05-AB9A-9A36CBF416A9}">
      <dgm:prSet/>
      <dgm:spPr/>
      <dgm:t>
        <a:bodyPr/>
        <a:lstStyle/>
        <a:p>
          <a:endParaRPr lang="en-US"/>
        </a:p>
      </dgm:t>
    </dgm:pt>
    <dgm:pt modelId="{17608ECA-E227-4A4F-85D1-75F393BE81C6}" type="sibTrans" cxnId="{7D890E14-4D07-4A05-AB9A-9A36CBF416A9}">
      <dgm:prSet/>
      <dgm:spPr/>
      <dgm:t>
        <a:bodyPr/>
        <a:lstStyle/>
        <a:p>
          <a:endParaRPr lang="en-US"/>
        </a:p>
      </dgm:t>
    </dgm:pt>
    <dgm:pt modelId="{0CF20EEC-DDF5-4E78-BD55-0C0290069528}">
      <dgm:prSet/>
      <dgm:spPr/>
      <dgm:t>
        <a:bodyPr/>
        <a:lstStyle/>
        <a:p>
          <a:r>
            <a:rPr lang="en-US"/>
            <a:t>*Market Positioning:* Flying Machine is positioned as a youth-oriented brand that offers trendy and fashionable denim and casual wear. It's known for its edgy and contemporary designs, appealing to the younger demographic.</a:t>
          </a:r>
        </a:p>
      </dgm:t>
    </dgm:pt>
    <dgm:pt modelId="{8BA87428-0B3B-4B56-A346-57FBD338ED72}" type="parTrans" cxnId="{9210F805-6D7F-4A75-9D1C-6EDE4E82CCCE}">
      <dgm:prSet/>
      <dgm:spPr/>
      <dgm:t>
        <a:bodyPr/>
        <a:lstStyle/>
        <a:p>
          <a:endParaRPr lang="en-US"/>
        </a:p>
      </dgm:t>
    </dgm:pt>
    <dgm:pt modelId="{1AA5622F-06EB-4DBA-A1F1-2D52FBF73224}" type="sibTrans" cxnId="{9210F805-6D7F-4A75-9D1C-6EDE4E82CCCE}">
      <dgm:prSet/>
      <dgm:spPr/>
      <dgm:t>
        <a:bodyPr/>
        <a:lstStyle/>
        <a:p>
          <a:endParaRPr lang="en-US"/>
        </a:p>
      </dgm:t>
    </dgm:pt>
    <dgm:pt modelId="{A4541B00-7AA9-46FA-9987-BB82C9670E2D}" type="pres">
      <dgm:prSet presAssocID="{8655E16E-787F-4687-BAA3-DF4EEB051CBD}" presName="hierChild1" presStyleCnt="0">
        <dgm:presLayoutVars>
          <dgm:chPref val="1"/>
          <dgm:dir/>
          <dgm:animOne val="branch"/>
          <dgm:animLvl val="lvl"/>
          <dgm:resizeHandles/>
        </dgm:presLayoutVars>
      </dgm:prSet>
      <dgm:spPr/>
    </dgm:pt>
    <dgm:pt modelId="{24F82184-7B38-4549-A5CE-6032A4F00DD8}" type="pres">
      <dgm:prSet presAssocID="{C2F768A8-7897-4993-A669-50B81FDDF075}" presName="hierRoot1" presStyleCnt="0"/>
      <dgm:spPr/>
    </dgm:pt>
    <dgm:pt modelId="{0976B6FC-3EEB-4F06-9892-6DF915D19201}" type="pres">
      <dgm:prSet presAssocID="{C2F768A8-7897-4993-A669-50B81FDDF075}" presName="composite" presStyleCnt="0"/>
      <dgm:spPr/>
    </dgm:pt>
    <dgm:pt modelId="{8B6D6140-0CAC-4EE3-A9EC-BC74C5E27188}" type="pres">
      <dgm:prSet presAssocID="{C2F768A8-7897-4993-A669-50B81FDDF075}" presName="background" presStyleLbl="node0" presStyleIdx="0" presStyleCnt="2"/>
      <dgm:spPr/>
    </dgm:pt>
    <dgm:pt modelId="{5E61709C-AF22-4A7D-9F7A-1E7FEF948C35}" type="pres">
      <dgm:prSet presAssocID="{C2F768A8-7897-4993-A669-50B81FDDF075}" presName="text" presStyleLbl="fgAcc0" presStyleIdx="0" presStyleCnt="2">
        <dgm:presLayoutVars>
          <dgm:chPref val="3"/>
        </dgm:presLayoutVars>
      </dgm:prSet>
      <dgm:spPr/>
    </dgm:pt>
    <dgm:pt modelId="{FA3CEFD7-B257-4170-81B6-8C016A94F26B}" type="pres">
      <dgm:prSet presAssocID="{C2F768A8-7897-4993-A669-50B81FDDF075}" presName="hierChild2" presStyleCnt="0"/>
      <dgm:spPr/>
    </dgm:pt>
    <dgm:pt modelId="{CA715B7C-6EA5-41A4-AFC4-733275393D5A}" type="pres">
      <dgm:prSet presAssocID="{0CF20EEC-DDF5-4E78-BD55-0C0290069528}" presName="hierRoot1" presStyleCnt="0"/>
      <dgm:spPr/>
    </dgm:pt>
    <dgm:pt modelId="{3645095F-84CC-423E-8B7C-59707E63DF8F}" type="pres">
      <dgm:prSet presAssocID="{0CF20EEC-DDF5-4E78-BD55-0C0290069528}" presName="composite" presStyleCnt="0"/>
      <dgm:spPr/>
    </dgm:pt>
    <dgm:pt modelId="{D71E7ECE-5D90-4599-88EC-C31320A988C0}" type="pres">
      <dgm:prSet presAssocID="{0CF20EEC-DDF5-4E78-BD55-0C0290069528}" presName="background" presStyleLbl="node0" presStyleIdx="1" presStyleCnt="2"/>
      <dgm:spPr/>
    </dgm:pt>
    <dgm:pt modelId="{A3E184C9-52D7-436B-A288-CD649FBB51E2}" type="pres">
      <dgm:prSet presAssocID="{0CF20EEC-DDF5-4E78-BD55-0C0290069528}" presName="text" presStyleLbl="fgAcc0" presStyleIdx="1" presStyleCnt="2">
        <dgm:presLayoutVars>
          <dgm:chPref val="3"/>
        </dgm:presLayoutVars>
      </dgm:prSet>
      <dgm:spPr/>
    </dgm:pt>
    <dgm:pt modelId="{65E79AE8-9845-4CBE-A314-9F635A3662BD}" type="pres">
      <dgm:prSet presAssocID="{0CF20EEC-DDF5-4E78-BD55-0C0290069528}" presName="hierChild2" presStyleCnt="0"/>
      <dgm:spPr/>
    </dgm:pt>
  </dgm:ptLst>
  <dgm:cxnLst>
    <dgm:cxn modelId="{9210F805-6D7F-4A75-9D1C-6EDE4E82CCCE}" srcId="{8655E16E-787F-4687-BAA3-DF4EEB051CBD}" destId="{0CF20EEC-DDF5-4E78-BD55-0C0290069528}" srcOrd="1" destOrd="0" parTransId="{8BA87428-0B3B-4B56-A346-57FBD338ED72}" sibTransId="{1AA5622F-06EB-4DBA-A1F1-2D52FBF73224}"/>
    <dgm:cxn modelId="{7D890E14-4D07-4A05-AB9A-9A36CBF416A9}" srcId="{8655E16E-787F-4687-BAA3-DF4EEB051CBD}" destId="{C2F768A8-7897-4993-A669-50B81FDDF075}" srcOrd="0" destOrd="0" parTransId="{6FCE6EFA-8FD9-4802-9DE1-18FAE1A4AC0A}" sibTransId="{17608ECA-E227-4A4F-85D1-75F393BE81C6}"/>
    <dgm:cxn modelId="{21DB82A5-6C96-48EF-B05B-B1958BF08016}" type="presOf" srcId="{8655E16E-787F-4687-BAA3-DF4EEB051CBD}" destId="{A4541B00-7AA9-46FA-9987-BB82C9670E2D}" srcOrd="0" destOrd="0" presId="urn:microsoft.com/office/officeart/2005/8/layout/hierarchy1"/>
    <dgm:cxn modelId="{23EB48AB-E9A7-442C-BA31-CBD047624E24}" type="presOf" srcId="{0CF20EEC-DDF5-4E78-BD55-0C0290069528}" destId="{A3E184C9-52D7-436B-A288-CD649FBB51E2}" srcOrd="0" destOrd="0" presId="urn:microsoft.com/office/officeart/2005/8/layout/hierarchy1"/>
    <dgm:cxn modelId="{A82A8CBC-18EC-4638-A3CA-C204B834BCE3}" type="presOf" srcId="{C2F768A8-7897-4993-A669-50B81FDDF075}" destId="{5E61709C-AF22-4A7D-9F7A-1E7FEF948C35}" srcOrd="0" destOrd="0" presId="urn:microsoft.com/office/officeart/2005/8/layout/hierarchy1"/>
    <dgm:cxn modelId="{954792D2-99B0-4B08-BD69-48A63D918614}" type="presParOf" srcId="{A4541B00-7AA9-46FA-9987-BB82C9670E2D}" destId="{24F82184-7B38-4549-A5CE-6032A4F00DD8}" srcOrd="0" destOrd="0" presId="urn:microsoft.com/office/officeart/2005/8/layout/hierarchy1"/>
    <dgm:cxn modelId="{182394D6-5E34-4AF0-8EC8-7063F8E3EA3A}" type="presParOf" srcId="{24F82184-7B38-4549-A5CE-6032A4F00DD8}" destId="{0976B6FC-3EEB-4F06-9892-6DF915D19201}" srcOrd="0" destOrd="0" presId="urn:microsoft.com/office/officeart/2005/8/layout/hierarchy1"/>
    <dgm:cxn modelId="{C0A942F2-FAFA-47BA-9313-C3711F3A09EF}" type="presParOf" srcId="{0976B6FC-3EEB-4F06-9892-6DF915D19201}" destId="{8B6D6140-0CAC-4EE3-A9EC-BC74C5E27188}" srcOrd="0" destOrd="0" presId="urn:microsoft.com/office/officeart/2005/8/layout/hierarchy1"/>
    <dgm:cxn modelId="{2ABD60B1-FD39-49F9-AAD0-84FCAC6D8877}" type="presParOf" srcId="{0976B6FC-3EEB-4F06-9892-6DF915D19201}" destId="{5E61709C-AF22-4A7D-9F7A-1E7FEF948C35}" srcOrd="1" destOrd="0" presId="urn:microsoft.com/office/officeart/2005/8/layout/hierarchy1"/>
    <dgm:cxn modelId="{95FC530C-2736-4E52-AB18-D8998CB412B3}" type="presParOf" srcId="{24F82184-7B38-4549-A5CE-6032A4F00DD8}" destId="{FA3CEFD7-B257-4170-81B6-8C016A94F26B}" srcOrd="1" destOrd="0" presId="urn:microsoft.com/office/officeart/2005/8/layout/hierarchy1"/>
    <dgm:cxn modelId="{B078B0EB-FA75-4994-98AF-AEED7EBD3E8D}" type="presParOf" srcId="{A4541B00-7AA9-46FA-9987-BB82C9670E2D}" destId="{CA715B7C-6EA5-41A4-AFC4-733275393D5A}" srcOrd="1" destOrd="0" presId="urn:microsoft.com/office/officeart/2005/8/layout/hierarchy1"/>
    <dgm:cxn modelId="{9FDFBF4B-459C-4317-BE30-A7136E0A2382}" type="presParOf" srcId="{CA715B7C-6EA5-41A4-AFC4-733275393D5A}" destId="{3645095F-84CC-423E-8B7C-59707E63DF8F}" srcOrd="0" destOrd="0" presId="urn:microsoft.com/office/officeart/2005/8/layout/hierarchy1"/>
    <dgm:cxn modelId="{F7C8AEC3-ECDA-4479-8FC5-64033A22E8E5}" type="presParOf" srcId="{3645095F-84CC-423E-8B7C-59707E63DF8F}" destId="{D71E7ECE-5D90-4599-88EC-C31320A988C0}" srcOrd="0" destOrd="0" presId="urn:microsoft.com/office/officeart/2005/8/layout/hierarchy1"/>
    <dgm:cxn modelId="{0ADA0704-C4EC-4691-AB58-E6D5622C110C}" type="presParOf" srcId="{3645095F-84CC-423E-8B7C-59707E63DF8F}" destId="{A3E184C9-52D7-436B-A288-CD649FBB51E2}" srcOrd="1" destOrd="0" presId="urn:microsoft.com/office/officeart/2005/8/layout/hierarchy1"/>
    <dgm:cxn modelId="{2EE16344-CB90-4C26-99F6-C2188A16A47D}" type="presParOf" srcId="{CA715B7C-6EA5-41A4-AFC4-733275393D5A}" destId="{65E79AE8-9845-4CBE-A314-9F635A3662BD}"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8211A10-43E6-4A9F-8961-73FB6E1D3B91}" type="doc">
      <dgm:prSet loTypeId="urn:microsoft.com/office/officeart/2005/8/layout/chart3" loCatId="cycle" qsTypeId="urn:microsoft.com/office/officeart/2005/8/quickstyle/simple1" qsCatId="simple" csTypeId="urn:microsoft.com/office/officeart/2005/8/colors/accent1_2" csCatId="accent1"/>
      <dgm:spPr/>
      <dgm:t>
        <a:bodyPr/>
        <a:lstStyle/>
        <a:p>
          <a:endParaRPr lang="en-US"/>
        </a:p>
      </dgm:t>
    </dgm:pt>
    <dgm:pt modelId="{CC6B85B3-4274-4C43-B3BE-14CACB459824}">
      <dgm:prSet/>
      <dgm:spPr/>
      <dgm:t>
        <a:bodyPr/>
        <a:lstStyle/>
        <a:p>
          <a:r>
            <a:rPr lang="en-US" b="0" i="0"/>
            <a:t>Content marketing is an essential strategy that allows businesses to reach, engage and connect with clients through unique content.</a:t>
          </a:r>
          <a:endParaRPr lang="en-US"/>
        </a:p>
      </dgm:t>
    </dgm:pt>
    <dgm:pt modelId="{2DEC9C01-1925-4CC2-A670-98DADDEFD1F3}" type="parTrans" cxnId="{ED42D9DC-B7EA-44E6-A512-4E60BA145891}">
      <dgm:prSet/>
      <dgm:spPr/>
      <dgm:t>
        <a:bodyPr/>
        <a:lstStyle/>
        <a:p>
          <a:endParaRPr lang="en-US"/>
        </a:p>
      </dgm:t>
    </dgm:pt>
    <dgm:pt modelId="{32802C07-0962-44B5-AB7E-FC964011CD9D}" type="sibTrans" cxnId="{ED42D9DC-B7EA-44E6-A512-4E60BA145891}">
      <dgm:prSet/>
      <dgm:spPr/>
      <dgm:t>
        <a:bodyPr/>
        <a:lstStyle/>
        <a:p>
          <a:endParaRPr lang="en-US"/>
        </a:p>
      </dgm:t>
    </dgm:pt>
    <dgm:pt modelId="{F6E74168-60A6-4174-9176-84D4CF5A3EF0}">
      <dgm:prSet/>
      <dgm:spPr/>
      <dgm:t>
        <a:bodyPr/>
        <a:lstStyle/>
        <a:p>
          <a:r>
            <a:rPr lang="en-US" b="0" i="0"/>
            <a:t>This generally involves creating exciting and unique content in the form of blog posts, videos and infographics. The goal is to use keywords that appeal to or stick to the client’s memory, thus motivating them to consider your product or service.</a:t>
          </a:r>
          <a:endParaRPr lang="en-US"/>
        </a:p>
      </dgm:t>
    </dgm:pt>
    <dgm:pt modelId="{6AD4276C-92C9-462A-A8A4-A0013F0DAE8D}" type="parTrans" cxnId="{01F5EA68-D89B-473D-A288-3830965A4321}">
      <dgm:prSet/>
      <dgm:spPr/>
      <dgm:t>
        <a:bodyPr/>
        <a:lstStyle/>
        <a:p>
          <a:endParaRPr lang="en-US"/>
        </a:p>
      </dgm:t>
    </dgm:pt>
    <dgm:pt modelId="{3C6955E4-96F8-475F-BBF0-13CE01881530}" type="sibTrans" cxnId="{01F5EA68-D89B-473D-A288-3830965A4321}">
      <dgm:prSet/>
      <dgm:spPr/>
      <dgm:t>
        <a:bodyPr/>
        <a:lstStyle/>
        <a:p>
          <a:endParaRPr lang="en-US"/>
        </a:p>
      </dgm:t>
    </dgm:pt>
    <dgm:pt modelId="{BBEA0360-70E1-4B10-A590-E120BB0FC0CE}" type="pres">
      <dgm:prSet presAssocID="{C8211A10-43E6-4A9F-8961-73FB6E1D3B91}" presName="compositeShape" presStyleCnt="0">
        <dgm:presLayoutVars>
          <dgm:chMax val="7"/>
          <dgm:dir/>
          <dgm:resizeHandles val="exact"/>
        </dgm:presLayoutVars>
      </dgm:prSet>
      <dgm:spPr/>
    </dgm:pt>
    <dgm:pt modelId="{28ADC32D-C784-4E34-8A3B-3782D1211300}" type="pres">
      <dgm:prSet presAssocID="{C8211A10-43E6-4A9F-8961-73FB6E1D3B91}" presName="wedge1" presStyleLbl="node1" presStyleIdx="0" presStyleCnt="2"/>
      <dgm:spPr/>
    </dgm:pt>
    <dgm:pt modelId="{A99F187C-F5C3-4DD8-82A6-10083DA2986E}" type="pres">
      <dgm:prSet presAssocID="{C8211A10-43E6-4A9F-8961-73FB6E1D3B91}" presName="wedge1Tx" presStyleLbl="node1" presStyleIdx="0" presStyleCnt="2">
        <dgm:presLayoutVars>
          <dgm:chMax val="0"/>
          <dgm:chPref val="0"/>
          <dgm:bulletEnabled val="1"/>
        </dgm:presLayoutVars>
      </dgm:prSet>
      <dgm:spPr/>
    </dgm:pt>
    <dgm:pt modelId="{9F8D69F3-CD23-40D8-98A6-A8AF3886DF3E}" type="pres">
      <dgm:prSet presAssocID="{C8211A10-43E6-4A9F-8961-73FB6E1D3B91}" presName="wedge2" presStyleLbl="node1" presStyleIdx="1" presStyleCnt="2"/>
      <dgm:spPr/>
    </dgm:pt>
    <dgm:pt modelId="{0AE141AD-F6F7-466E-BAFC-3C8FADD7AE98}" type="pres">
      <dgm:prSet presAssocID="{C8211A10-43E6-4A9F-8961-73FB6E1D3B91}" presName="wedge2Tx" presStyleLbl="node1" presStyleIdx="1" presStyleCnt="2">
        <dgm:presLayoutVars>
          <dgm:chMax val="0"/>
          <dgm:chPref val="0"/>
          <dgm:bulletEnabled val="1"/>
        </dgm:presLayoutVars>
      </dgm:prSet>
      <dgm:spPr/>
    </dgm:pt>
  </dgm:ptLst>
  <dgm:cxnLst>
    <dgm:cxn modelId="{FB8B072C-7334-4BA0-ADAB-F1833096BE48}" type="presOf" srcId="{CC6B85B3-4274-4C43-B3BE-14CACB459824}" destId="{28ADC32D-C784-4E34-8A3B-3782D1211300}" srcOrd="0" destOrd="0" presId="urn:microsoft.com/office/officeart/2005/8/layout/chart3"/>
    <dgm:cxn modelId="{01F5EA68-D89B-473D-A288-3830965A4321}" srcId="{C8211A10-43E6-4A9F-8961-73FB6E1D3B91}" destId="{F6E74168-60A6-4174-9176-84D4CF5A3EF0}" srcOrd="1" destOrd="0" parTransId="{6AD4276C-92C9-462A-A8A4-A0013F0DAE8D}" sibTransId="{3C6955E4-96F8-475F-BBF0-13CE01881530}"/>
    <dgm:cxn modelId="{3D9268A7-A3EE-4D27-B744-09CF83CF119C}" type="presOf" srcId="{CC6B85B3-4274-4C43-B3BE-14CACB459824}" destId="{A99F187C-F5C3-4DD8-82A6-10083DA2986E}" srcOrd="1" destOrd="0" presId="urn:microsoft.com/office/officeart/2005/8/layout/chart3"/>
    <dgm:cxn modelId="{AD0653DB-19DD-4A3A-AF65-1C5E71B61093}" type="presOf" srcId="{F6E74168-60A6-4174-9176-84D4CF5A3EF0}" destId="{9F8D69F3-CD23-40D8-98A6-A8AF3886DF3E}" srcOrd="0" destOrd="0" presId="urn:microsoft.com/office/officeart/2005/8/layout/chart3"/>
    <dgm:cxn modelId="{ED42D9DC-B7EA-44E6-A512-4E60BA145891}" srcId="{C8211A10-43E6-4A9F-8961-73FB6E1D3B91}" destId="{CC6B85B3-4274-4C43-B3BE-14CACB459824}" srcOrd="0" destOrd="0" parTransId="{2DEC9C01-1925-4CC2-A670-98DADDEFD1F3}" sibTransId="{32802C07-0962-44B5-AB7E-FC964011CD9D}"/>
    <dgm:cxn modelId="{2559A7E8-5EDE-4983-AC6D-ACBECB275970}" type="presOf" srcId="{F6E74168-60A6-4174-9176-84D4CF5A3EF0}" destId="{0AE141AD-F6F7-466E-BAFC-3C8FADD7AE98}" srcOrd="1" destOrd="0" presId="urn:microsoft.com/office/officeart/2005/8/layout/chart3"/>
    <dgm:cxn modelId="{815FDEE9-2B9B-4870-A318-2C6FBFBAFEFB}" type="presOf" srcId="{C8211A10-43E6-4A9F-8961-73FB6E1D3B91}" destId="{BBEA0360-70E1-4B10-A590-E120BB0FC0CE}" srcOrd="0" destOrd="0" presId="urn:microsoft.com/office/officeart/2005/8/layout/chart3"/>
    <dgm:cxn modelId="{ECE2D94C-CE14-4D8F-8D9E-E09C9188E62F}" type="presParOf" srcId="{BBEA0360-70E1-4B10-A590-E120BB0FC0CE}" destId="{28ADC32D-C784-4E34-8A3B-3782D1211300}" srcOrd="0" destOrd="0" presId="urn:microsoft.com/office/officeart/2005/8/layout/chart3"/>
    <dgm:cxn modelId="{7FAEAA67-F1D5-4F21-9FF7-17F65F1728B3}" type="presParOf" srcId="{BBEA0360-70E1-4B10-A590-E120BB0FC0CE}" destId="{A99F187C-F5C3-4DD8-82A6-10083DA2986E}" srcOrd="1" destOrd="0" presId="urn:microsoft.com/office/officeart/2005/8/layout/chart3"/>
    <dgm:cxn modelId="{447A0C50-77E3-4B69-BEA3-92781D6E2C2F}" type="presParOf" srcId="{BBEA0360-70E1-4B10-A590-E120BB0FC0CE}" destId="{9F8D69F3-CD23-40D8-98A6-A8AF3886DF3E}" srcOrd="2" destOrd="0" presId="urn:microsoft.com/office/officeart/2005/8/layout/chart3"/>
    <dgm:cxn modelId="{DBB2EDE4-1B88-4A6E-B2DB-CBEB9906EC18}" type="presParOf" srcId="{BBEA0360-70E1-4B10-A590-E120BB0FC0CE}" destId="{0AE141AD-F6F7-466E-BAFC-3C8FADD7AE98}" srcOrd="3" destOrd="0" presId="urn:microsoft.com/office/officeart/2005/8/layout/char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3C0A319-4B46-4645-A63A-6C2DD53A0423}" type="doc">
      <dgm:prSet loTypeId="urn:microsoft.com/office/officeart/2005/8/layout/vProcess5" loCatId="process" qsTypeId="urn:microsoft.com/office/officeart/2005/8/quickstyle/simple1" qsCatId="simple" csTypeId="urn:microsoft.com/office/officeart/2005/8/colors/accent1_2" csCatId="accent1"/>
      <dgm:spPr/>
      <dgm:t>
        <a:bodyPr/>
        <a:lstStyle/>
        <a:p>
          <a:endParaRPr lang="en-US"/>
        </a:p>
      </dgm:t>
    </dgm:pt>
    <dgm:pt modelId="{B90EFC3C-0FF8-48F8-8657-4E2AF3819369}">
      <dgm:prSet/>
      <dgm:spPr/>
      <dgm:t>
        <a:bodyPr/>
        <a:lstStyle/>
        <a:p>
          <a:r>
            <a:rPr lang="en-US" b="0" i="0"/>
            <a:t>Video marketing refers to the strategic usage of digital marketing videos to increase brand awareness, conversion rates and company revenues. It does so by creating unique video content that may be a form of announcement, behind the scenes video, event-based video or even a quirky new advertisement.</a:t>
          </a:r>
          <a:endParaRPr lang="en-US"/>
        </a:p>
      </dgm:t>
    </dgm:pt>
    <dgm:pt modelId="{D95C8AA8-F95B-4507-A3D6-9247989286FE}" type="parTrans" cxnId="{A6457006-56CE-4199-B1FC-B78DE135C029}">
      <dgm:prSet/>
      <dgm:spPr/>
      <dgm:t>
        <a:bodyPr/>
        <a:lstStyle/>
        <a:p>
          <a:endParaRPr lang="en-US"/>
        </a:p>
      </dgm:t>
    </dgm:pt>
    <dgm:pt modelId="{F5FBB17F-2112-454E-B15E-468F668FDA92}" type="sibTrans" cxnId="{A6457006-56CE-4199-B1FC-B78DE135C029}">
      <dgm:prSet/>
      <dgm:spPr/>
      <dgm:t>
        <a:bodyPr/>
        <a:lstStyle/>
        <a:p>
          <a:endParaRPr lang="en-US"/>
        </a:p>
      </dgm:t>
    </dgm:pt>
    <dgm:pt modelId="{DED61555-CF13-41A8-8BAE-2143F8A49744}">
      <dgm:prSet/>
      <dgm:spPr/>
      <dgm:t>
        <a:bodyPr/>
        <a:lstStyle/>
        <a:p>
          <a:r>
            <a:rPr lang="en-US" b="0" i="0"/>
            <a:t>Before you dive into digital marketing activities, do a considerable bit of research. Find out what platforms and channels suit you best. There are too many variables to discuss at length here. It is always better to go deep in one or two channels than too thinly spreading across many channels and losing focus.</a:t>
          </a:r>
          <a:endParaRPr lang="en-US"/>
        </a:p>
      </dgm:t>
    </dgm:pt>
    <dgm:pt modelId="{5EEB32FA-905E-400E-9716-27480CAE4C4D}" type="parTrans" cxnId="{BCF49859-E24E-43DA-87E6-2C96CC756405}">
      <dgm:prSet/>
      <dgm:spPr/>
      <dgm:t>
        <a:bodyPr/>
        <a:lstStyle/>
        <a:p>
          <a:endParaRPr lang="en-US"/>
        </a:p>
      </dgm:t>
    </dgm:pt>
    <dgm:pt modelId="{CCEFBA85-9311-4B79-A2D1-C23294BA0EDA}" type="sibTrans" cxnId="{BCF49859-E24E-43DA-87E6-2C96CC756405}">
      <dgm:prSet/>
      <dgm:spPr/>
      <dgm:t>
        <a:bodyPr/>
        <a:lstStyle/>
        <a:p>
          <a:endParaRPr lang="en-US"/>
        </a:p>
      </dgm:t>
    </dgm:pt>
    <dgm:pt modelId="{32374AB9-32CA-4063-ACB9-0F7A4B165448}" type="pres">
      <dgm:prSet presAssocID="{C3C0A319-4B46-4645-A63A-6C2DD53A0423}" presName="outerComposite" presStyleCnt="0">
        <dgm:presLayoutVars>
          <dgm:chMax val="5"/>
          <dgm:dir/>
          <dgm:resizeHandles val="exact"/>
        </dgm:presLayoutVars>
      </dgm:prSet>
      <dgm:spPr/>
    </dgm:pt>
    <dgm:pt modelId="{7770D46D-2D0B-4322-A9FD-01DFFD19A9A8}" type="pres">
      <dgm:prSet presAssocID="{C3C0A319-4B46-4645-A63A-6C2DD53A0423}" presName="dummyMaxCanvas" presStyleCnt="0">
        <dgm:presLayoutVars/>
      </dgm:prSet>
      <dgm:spPr/>
    </dgm:pt>
    <dgm:pt modelId="{0406EC23-EFB2-417E-8A79-24C1AA05C6B6}" type="pres">
      <dgm:prSet presAssocID="{C3C0A319-4B46-4645-A63A-6C2DD53A0423}" presName="TwoNodes_1" presStyleLbl="node1" presStyleIdx="0" presStyleCnt="2">
        <dgm:presLayoutVars>
          <dgm:bulletEnabled val="1"/>
        </dgm:presLayoutVars>
      </dgm:prSet>
      <dgm:spPr/>
    </dgm:pt>
    <dgm:pt modelId="{56FD6734-0D36-4790-ABC4-574D4C3EC9D3}" type="pres">
      <dgm:prSet presAssocID="{C3C0A319-4B46-4645-A63A-6C2DD53A0423}" presName="TwoNodes_2" presStyleLbl="node1" presStyleIdx="1" presStyleCnt="2">
        <dgm:presLayoutVars>
          <dgm:bulletEnabled val="1"/>
        </dgm:presLayoutVars>
      </dgm:prSet>
      <dgm:spPr/>
    </dgm:pt>
    <dgm:pt modelId="{15AF08AE-C540-4D86-81B4-2E5FEEA74BFD}" type="pres">
      <dgm:prSet presAssocID="{C3C0A319-4B46-4645-A63A-6C2DD53A0423}" presName="TwoConn_1-2" presStyleLbl="fgAccFollowNode1" presStyleIdx="0" presStyleCnt="1">
        <dgm:presLayoutVars>
          <dgm:bulletEnabled val="1"/>
        </dgm:presLayoutVars>
      </dgm:prSet>
      <dgm:spPr/>
    </dgm:pt>
    <dgm:pt modelId="{F2C9014E-15DC-4615-8F22-15A443AAD220}" type="pres">
      <dgm:prSet presAssocID="{C3C0A319-4B46-4645-A63A-6C2DD53A0423}" presName="TwoNodes_1_text" presStyleLbl="node1" presStyleIdx="1" presStyleCnt="2">
        <dgm:presLayoutVars>
          <dgm:bulletEnabled val="1"/>
        </dgm:presLayoutVars>
      </dgm:prSet>
      <dgm:spPr/>
    </dgm:pt>
    <dgm:pt modelId="{3A125075-1D37-47A5-B1F8-19457C297C24}" type="pres">
      <dgm:prSet presAssocID="{C3C0A319-4B46-4645-A63A-6C2DD53A0423}" presName="TwoNodes_2_text" presStyleLbl="node1" presStyleIdx="1" presStyleCnt="2">
        <dgm:presLayoutVars>
          <dgm:bulletEnabled val="1"/>
        </dgm:presLayoutVars>
      </dgm:prSet>
      <dgm:spPr/>
    </dgm:pt>
  </dgm:ptLst>
  <dgm:cxnLst>
    <dgm:cxn modelId="{A6457006-56CE-4199-B1FC-B78DE135C029}" srcId="{C3C0A319-4B46-4645-A63A-6C2DD53A0423}" destId="{B90EFC3C-0FF8-48F8-8657-4E2AF3819369}" srcOrd="0" destOrd="0" parTransId="{D95C8AA8-F95B-4507-A3D6-9247989286FE}" sibTransId="{F5FBB17F-2112-454E-B15E-468F668FDA92}"/>
    <dgm:cxn modelId="{5A1DCB4E-3511-4A8A-83C2-E4347C53E628}" type="presOf" srcId="{B90EFC3C-0FF8-48F8-8657-4E2AF3819369}" destId="{0406EC23-EFB2-417E-8A79-24C1AA05C6B6}" srcOrd="0" destOrd="0" presId="urn:microsoft.com/office/officeart/2005/8/layout/vProcess5"/>
    <dgm:cxn modelId="{BCF49859-E24E-43DA-87E6-2C96CC756405}" srcId="{C3C0A319-4B46-4645-A63A-6C2DD53A0423}" destId="{DED61555-CF13-41A8-8BAE-2143F8A49744}" srcOrd="1" destOrd="0" parTransId="{5EEB32FA-905E-400E-9716-27480CAE4C4D}" sibTransId="{CCEFBA85-9311-4B79-A2D1-C23294BA0EDA}"/>
    <dgm:cxn modelId="{121F58B4-B1FE-4409-9AA9-B96F02B474BA}" type="presOf" srcId="{DED61555-CF13-41A8-8BAE-2143F8A49744}" destId="{3A125075-1D37-47A5-B1F8-19457C297C24}" srcOrd="1" destOrd="0" presId="urn:microsoft.com/office/officeart/2005/8/layout/vProcess5"/>
    <dgm:cxn modelId="{4A4ACDC7-2855-4631-ADDF-BDA02E80237C}" type="presOf" srcId="{DED61555-CF13-41A8-8BAE-2143F8A49744}" destId="{56FD6734-0D36-4790-ABC4-574D4C3EC9D3}" srcOrd="0" destOrd="0" presId="urn:microsoft.com/office/officeart/2005/8/layout/vProcess5"/>
    <dgm:cxn modelId="{4AE0F0D8-C7F9-4C26-9BD9-3DFCB5DC6C42}" type="presOf" srcId="{C3C0A319-4B46-4645-A63A-6C2DD53A0423}" destId="{32374AB9-32CA-4063-ACB9-0F7A4B165448}" srcOrd="0" destOrd="0" presId="urn:microsoft.com/office/officeart/2005/8/layout/vProcess5"/>
    <dgm:cxn modelId="{BED7ABD9-708E-4CB4-BB19-76BD1B70F13C}" type="presOf" srcId="{B90EFC3C-0FF8-48F8-8657-4E2AF3819369}" destId="{F2C9014E-15DC-4615-8F22-15A443AAD220}" srcOrd="1" destOrd="0" presId="urn:microsoft.com/office/officeart/2005/8/layout/vProcess5"/>
    <dgm:cxn modelId="{E253B4EF-F76C-457C-BD3C-8B02B4F33E65}" type="presOf" srcId="{F5FBB17F-2112-454E-B15E-468F668FDA92}" destId="{15AF08AE-C540-4D86-81B4-2E5FEEA74BFD}" srcOrd="0" destOrd="0" presId="urn:microsoft.com/office/officeart/2005/8/layout/vProcess5"/>
    <dgm:cxn modelId="{8D96C42F-1E85-4946-89F5-4907F57BF393}" type="presParOf" srcId="{32374AB9-32CA-4063-ACB9-0F7A4B165448}" destId="{7770D46D-2D0B-4322-A9FD-01DFFD19A9A8}" srcOrd="0" destOrd="0" presId="urn:microsoft.com/office/officeart/2005/8/layout/vProcess5"/>
    <dgm:cxn modelId="{9B483258-281C-4D34-8D08-39FF61DD9A77}" type="presParOf" srcId="{32374AB9-32CA-4063-ACB9-0F7A4B165448}" destId="{0406EC23-EFB2-417E-8A79-24C1AA05C6B6}" srcOrd="1" destOrd="0" presId="urn:microsoft.com/office/officeart/2005/8/layout/vProcess5"/>
    <dgm:cxn modelId="{EAC50A56-A94B-44A3-B690-0D6AD73A93F5}" type="presParOf" srcId="{32374AB9-32CA-4063-ACB9-0F7A4B165448}" destId="{56FD6734-0D36-4790-ABC4-574D4C3EC9D3}" srcOrd="2" destOrd="0" presId="urn:microsoft.com/office/officeart/2005/8/layout/vProcess5"/>
    <dgm:cxn modelId="{E6D46746-8B77-4BDA-988D-46E2D293D47F}" type="presParOf" srcId="{32374AB9-32CA-4063-ACB9-0F7A4B165448}" destId="{15AF08AE-C540-4D86-81B4-2E5FEEA74BFD}" srcOrd="3" destOrd="0" presId="urn:microsoft.com/office/officeart/2005/8/layout/vProcess5"/>
    <dgm:cxn modelId="{AF21B5C8-85FB-4A4E-9B88-0F45B61CE249}" type="presParOf" srcId="{32374AB9-32CA-4063-ACB9-0F7A4B165448}" destId="{F2C9014E-15DC-4615-8F22-15A443AAD220}" srcOrd="4" destOrd="0" presId="urn:microsoft.com/office/officeart/2005/8/layout/vProcess5"/>
    <dgm:cxn modelId="{85CEC270-E101-4495-AF3E-BEFD6A2E2462}" type="presParOf" srcId="{32374AB9-32CA-4063-ACB9-0F7A4B165448}" destId="{3A125075-1D37-47A5-B1F8-19457C297C24}" srcOrd="5" destOrd="0" presId="urn:microsoft.com/office/officeart/2005/8/layout/vProcess5"/>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75B765-3B60-47FB-930A-4582FA549C0F}">
      <dsp:nvSpPr>
        <dsp:cNvPr id="0" name=""/>
        <dsp:cNvSpPr/>
      </dsp:nvSpPr>
      <dsp:spPr>
        <a:xfrm>
          <a:off x="0" y="640"/>
          <a:ext cx="5914209" cy="0"/>
        </a:xfrm>
        <a:prstGeom prst="line">
          <a:avLst/>
        </a:prstGeom>
        <a:blipFill>
          <a:blip xmlns:r="http://schemas.openxmlformats.org/officeDocument/2006/relationships" r:embed="rId1">
            <a:duotone>
              <a:schemeClr val="accent2">
                <a:hueOff val="0"/>
                <a:satOff val="0"/>
                <a:lumOff val="0"/>
                <a:alphaOff val="0"/>
                <a:shade val="74000"/>
                <a:satMod val="130000"/>
                <a:lumMod val="90000"/>
              </a:schemeClr>
              <a:schemeClr val="accent2">
                <a:hueOff val="0"/>
                <a:satOff val="0"/>
                <a:lumOff val="0"/>
                <a:alphaOff val="0"/>
                <a:tint val="94000"/>
                <a:satMod val="120000"/>
                <a:lumMod val="104000"/>
              </a:schemeClr>
            </a:duotone>
          </a:blip>
          <a:tile tx="0" ty="0" sx="100000" sy="100000" flip="none" algn="tl"/>
        </a:blipFill>
        <a:ln w="9525" cap="flat" cmpd="sng" algn="ctr">
          <a:solidFill>
            <a:schemeClr val="accent2">
              <a:hueOff val="0"/>
              <a:satOff val="0"/>
              <a:lumOff val="0"/>
              <a:alphaOff val="0"/>
            </a:schemeClr>
          </a:solidFill>
          <a:prstDash val="solid"/>
        </a:ln>
        <a:effectLst>
          <a:innerShdw blurRad="25400" dist="12700" dir="13500000">
            <a:srgbClr val="000000">
              <a:alpha val="45000"/>
            </a:srgbClr>
          </a:innerShdw>
        </a:effectLst>
      </dsp:spPr>
      <dsp:style>
        <a:lnRef idx="1">
          <a:scrgbClr r="0" g="0" b="0"/>
        </a:lnRef>
        <a:fillRef idx="3">
          <a:scrgbClr r="0" g="0" b="0"/>
        </a:fillRef>
        <a:effectRef idx="2">
          <a:scrgbClr r="0" g="0" b="0"/>
        </a:effectRef>
        <a:fontRef idx="minor">
          <a:schemeClr val="lt1"/>
        </a:fontRef>
      </dsp:style>
    </dsp:sp>
    <dsp:sp modelId="{DCB2D7AF-9644-4588-BC2A-A7C6C09CB8C9}">
      <dsp:nvSpPr>
        <dsp:cNvPr id="0" name=""/>
        <dsp:cNvSpPr/>
      </dsp:nvSpPr>
      <dsp:spPr>
        <a:xfrm>
          <a:off x="0" y="640"/>
          <a:ext cx="5914209" cy="10494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t" anchorCtr="0">
          <a:noAutofit/>
        </a:bodyPr>
        <a:lstStyle/>
        <a:p>
          <a:pPr marL="0" lvl="0" indent="0" algn="l" defTabSz="1377950" rtl="0">
            <a:lnSpc>
              <a:spcPct val="90000"/>
            </a:lnSpc>
            <a:spcBef>
              <a:spcPct val="0"/>
            </a:spcBef>
            <a:spcAft>
              <a:spcPct val="35000"/>
            </a:spcAft>
            <a:buNone/>
          </a:pPr>
          <a:r>
            <a:rPr lang="en-US" sz="3100" kern="1200" dirty="0"/>
            <a:t>Team lead : </a:t>
          </a:r>
          <a:r>
            <a:rPr lang="en-US" sz="3100" kern="1200" dirty="0">
              <a:latin typeface="Garamond" panose="02020404030301010803"/>
            </a:rPr>
            <a:t>BOLISETTY VAGDEVI</a:t>
          </a:r>
          <a:endParaRPr lang="en-US" sz="3100" kern="1200" dirty="0"/>
        </a:p>
      </dsp:txBody>
      <dsp:txXfrm>
        <a:off x="0" y="640"/>
        <a:ext cx="5914209" cy="1049475"/>
      </dsp:txXfrm>
    </dsp:sp>
    <dsp:sp modelId="{B343BDD5-9695-420F-B20D-2902A00E6EC3}">
      <dsp:nvSpPr>
        <dsp:cNvPr id="0" name=""/>
        <dsp:cNvSpPr/>
      </dsp:nvSpPr>
      <dsp:spPr>
        <a:xfrm>
          <a:off x="0" y="1050115"/>
          <a:ext cx="5914209" cy="0"/>
        </a:xfrm>
        <a:prstGeom prst="line">
          <a:avLst/>
        </a:prstGeom>
        <a:blipFill>
          <a:blip xmlns:r="http://schemas.openxmlformats.org/officeDocument/2006/relationships" r:embed="rId1">
            <a:duotone>
              <a:schemeClr val="accent2">
                <a:hueOff val="840789"/>
                <a:satOff val="-893"/>
                <a:lumOff val="686"/>
                <a:alphaOff val="0"/>
                <a:shade val="74000"/>
                <a:satMod val="130000"/>
                <a:lumMod val="90000"/>
              </a:schemeClr>
              <a:schemeClr val="accent2">
                <a:hueOff val="840789"/>
                <a:satOff val="-893"/>
                <a:lumOff val="686"/>
                <a:alphaOff val="0"/>
                <a:tint val="94000"/>
                <a:satMod val="120000"/>
                <a:lumMod val="104000"/>
              </a:schemeClr>
            </a:duotone>
          </a:blip>
          <a:tile tx="0" ty="0" sx="100000" sy="100000" flip="none" algn="tl"/>
        </a:blipFill>
        <a:ln w="9525" cap="flat" cmpd="sng" algn="ctr">
          <a:solidFill>
            <a:schemeClr val="accent2">
              <a:hueOff val="840789"/>
              <a:satOff val="-893"/>
              <a:lumOff val="686"/>
              <a:alphaOff val="0"/>
            </a:schemeClr>
          </a:solidFill>
          <a:prstDash val="solid"/>
        </a:ln>
        <a:effectLst>
          <a:innerShdw blurRad="25400" dist="12700" dir="13500000">
            <a:srgbClr val="000000">
              <a:alpha val="45000"/>
            </a:srgbClr>
          </a:innerShdw>
        </a:effectLst>
      </dsp:spPr>
      <dsp:style>
        <a:lnRef idx="1">
          <a:scrgbClr r="0" g="0" b="0"/>
        </a:lnRef>
        <a:fillRef idx="3">
          <a:scrgbClr r="0" g="0" b="0"/>
        </a:fillRef>
        <a:effectRef idx="2">
          <a:scrgbClr r="0" g="0" b="0"/>
        </a:effectRef>
        <a:fontRef idx="minor">
          <a:schemeClr val="lt1"/>
        </a:fontRef>
      </dsp:style>
    </dsp:sp>
    <dsp:sp modelId="{71D571C9-46DE-475A-979A-1D762FAE674C}">
      <dsp:nvSpPr>
        <dsp:cNvPr id="0" name=""/>
        <dsp:cNvSpPr/>
      </dsp:nvSpPr>
      <dsp:spPr>
        <a:xfrm>
          <a:off x="0" y="1050115"/>
          <a:ext cx="5914209" cy="10494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t" anchorCtr="0">
          <a:noAutofit/>
        </a:bodyPr>
        <a:lstStyle/>
        <a:p>
          <a:pPr marL="0" lvl="0" indent="0" algn="l" defTabSz="1377950" rtl="0">
            <a:lnSpc>
              <a:spcPct val="90000"/>
            </a:lnSpc>
            <a:spcBef>
              <a:spcPct val="0"/>
            </a:spcBef>
            <a:spcAft>
              <a:spcPct val="35000"/>
            </a:spcAft>
            <a:buNone/>
          </a:pPr>
          <a:r>
            <a:rPr lang="en-US" sz="3100" kern="1200" dirty="0"/>
            <a:t>Team member : </a:t>
          </a:r>
          <a:r>
            <a:rPr lang="en-US" sz="3100" kern="1200" dirty="0">
              <a:latin typeface="Garamond" panose="02020404030301010803"/>
            </a:rPr>
            <a:t>MUNNANGI INDRAKIRANREDDY</a:t>
          </a:r>
          <a:endParaRPr lang="en-US" sz="3100" kern="1200" dirty="0"/>
        </a:p>
      </dsp:txBody>
      <dsp:txXfrm>
        <a:off x="0" y="1050115"/>
        <a:ext cx="5914209" cy="1049475"/>
      </dsp:txXfrm>
    </dsp:sp>
    <dsp:sp modelId="{9D5C725F-E3CC-4536-A891-C66344CCCB2F}">
      <dsp:nvSpPr>
        <dsp:cNvPr id="0" name=""/>
        <dsp:cNvSpPr/>
      </dsp:nvSpPr>
      <dsp:spPr>
        <a:xfrm>
          <a:off x="0" y="2099590"/>
          <a:ext cx="5914209" cy="0"/>
        </a:xfrm>
        <a:prstGeom prst="line">
          <a:avLst/>
        </a:prstGeom>
        <a:blipFill>
          <a:blip xmlns:r="http://schemas.openxmlformats.org/officeDocument/2006/relationships" r:embed="rId1">
            <a:duotone>
              <a:schemeClr val="accent2">
                <a:hueOff val="1681577"/>
                <a:satOff val="-1786"/>
                <a:lumOff val="1372"/>
                <a:alphaOff val="0"/>
                <a:shade val="74000"/>
                <a:satMod val="130000"/>
                <a:lumMod val="90000"/>
              </a:schemeClr>
              <a:schemeClr val="accent2">
                <a:hueOff val="1681577"/>
                <a:satOff val="-1786"/>
                <a:lumOff val="1372"/>
                <a:alphaOff val="0"/>
                <a:tint val="94000"/>
                <a:satMod val="120000"/>
                <a:lumMod val="104000"/>
              </a:schemeClr>
            </a:duotone>
          </a:blip>
          <a:tile tx="0" ty="0" sx="100000" sy="100000" flip="none" algn="tl"/>
        </a:blipFill>
        <a:ln w="9525" cap="flat" cmpd="sng" algn="ctr">
          <a:solidFill>
            <a:schemeClr val="accent2">
              <a:hueOff val="1681577"/>
              <a:satOff val="-1786"/>
              <a:lumOff val="1372"/>
              <a:alphaOff val="0"/>
            </a:schemeClr>
          </a:solidFill>
          <a:prstDash val="solid"/>
        </a:ln>
        <a:effectLst>
          <a:innerShdw blurRad="25400" dist="12700" dir="13500000">
            <a:srgbClr val="000000">
              <a:alpha val="45000"/>
            </a:srgbClr>
          </a:innerShdw>
        </a:effectLst>
      </dsp:spPr>
      <dsp:style>
        <a:lnRef idx="1">
          <a:scrgbClr r="0" g="0" b="0"/>
        </a:lnRef>
        <a:fillRef idx="3">
          <a:scrgbClr r="0" g="0" b="0"/>
        </a:fillRef>
        <a:effectRef idx="2">
          <a:scrgbClr r="0" g="0" b="0"/>
        </a:effectRef>
        <a:fontRef idx="minor">
          <a:schemeClr val="lt1"/>
        </a:fontRef>
      </dsp:style>
    </dsp:sp>
    <dsp:sp modelId="{AD6480B7-C12E-4F31-93CA-EA4E74C60345}">
      <dsp:nvSpPr>
        <dsp:cNvPr id="0" name=""/>
        <dsp:cNvSpPr/>
      </dsp:nvSpPr>
      <dsp:spPr>
        <a:xfrm>
          <a:off x="0" y="2099590"/>
          <a:ext cx="5914209" cy="10494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t" anchorCtr="0">
          <a:noAutofit/>
        </a:bodyPr>
        <a:lstStyle/>
        <a:p>
          <a:pPr marL="0" lvl="0" indent="0" algn="l" defTabSz="1377950" rtl="0">
            <a:lnSpc>
              <a:spcPct val="90000"/>
            </a:lnSpc>
            <a:spcBef>
              <a:spcPct val="0"/>
            </a:spcBef>
            <a:spcAft>
              <a:spcPct val="35000"/>
            </a:spcAft>
            <a:buNone/>
          </a:pPr>
          <a:r>
            <a:rPr lang="en-US" sz="3100" kern="1200" dirty="0"/>
            <a:t>Team member : </a:t>
          </a:r>
          <a:r>
            <a:rPr lang="en-US" sz="3100" kern="1200" dirty="0">
              <a:latin typeface="Garamond" panose="02020404030301010803"/>
            </a:rPr>
            <a:t>CHINAGOLA MAHESH</a:t>
          </a:r>
          <a:endParaRPr lang="en-US" sz="3100" kern="1200" dirty="0"/>
        </a:p>
      </dsp:txBody>
      <dsp:txXfrm>
        <a:off x="0" y="2099590"/>
        <a:ext cx="5914209" cy="1049475"/>
      </dsp:txXfrm>
    </dsp:sp>
    <dsp:sp modelId="{4D617937-433A-4AB7-B1CB-33730A195947}">
      <dsp:nvSpPr>
        <dsp:cNvPr id="0" name=""/>
        <dsp:cNvSpPr/>
      </dsp:nvSpPr>
      <dsp:spPr>
        <a:xfrm>
          <a:off x="0" y="3149066"/>
          <a:ext cx="5914209" cy="0"/>
        </a:xfrm>
        <a:prstGeom prst="line">
          <a:avLst/>
        </a:prstGeom>
        <a:blipFill>
          <a:blip xmlns:r="http://schemas.openxmlformats.org/officeDocument/2006/relationships" r:embed="rId1">
            <a:duotone>
              <a:schemeClr val="accent2">
                <a:hueOff val="2522366"/>
                <a:satOff val="-2679"/>
                <a:lumOff val="2059"/>
                <a:alphaOff val="0"/>
                <a:shade val="74000"/>
                <a:satMod val="130000"/>
                <a:lumMod val="90000"/>
              </a:schemeClr>
              <a:schemeClr val="accent2">
                <a:hueOff val="2522366"/>
                <a:satOff val="-2679"/>
                <a:lumOff val="2059"/>
                <a:alphaOff val="0"/>
                <a:tint val="94000"/>
                <a:satMod val="120000"/>
                <a:lumMod val="104000"/>
              </a:schemeClr>
            </a:duotone>
          </a:blip>
          <a:tile tx="0" ty="0" sx="100000" sy="100000" flip="none" algn="tl"/>
        </a:blipFill>
        <a:ln w="9525" cap="flat" cmpd="sng" algn="ctr">
          <a:solidFill>
            <a:schemeClr val="accent2">
              <a:hueOff val="2522366"/>
              <a:satOff val="-2679"/>
              <a:lumOff val="2059"/>
              <a:alphaOff val="0"/>
            </a:schemeClr>
          </a:solidFill>
          <a:prstDash val="solid"/>
        </a:ln>
        <a:effectLst>
          <a:innerShdw blurRad="25400" dist="12700" dir="13500000">
            <a:srgbClr val="000000">
              <a:alpha val="45000"/>
            </a:srgbClr>
          </a:innerShdw>
        </a:effectLst>
      </dsp:spPr>
      <dsp:style>
        <a:lnRef idx="1">
          <a:scrgbClr r="0" g="0" b="0"/>
        </a:lnRef>
        <a:fillRef idx="3">
          <a:scrgbClr r="0" g="0" b="0"/>
        </a:fillRef>
        <a:effectRef idx="2">
          <a:scrgbClr r="0" g="0" b="0"/>
        </a:effectRef>
        <a:fontRef idx="minor">
          <a:schemeClr val="lt1"/>
        </a:fontRef>
      </dsp:style>
    </dsp:sp>
    <dsp:sp modelId="{2DDFEADF-F724-4522-A7AD-DC83FA0F8758}">
      <dsp:nvSpPr>
        <dsp:cNvPr id="0" name=""/>
        <dsp:cNvSpPr/>
      </dsp:nvSpPr>
      <dsp:spPr>
        <a:xfrm>
          <a:off x="0" y="3149066"/>
          <a:ext cx="5914209" cy="10494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t" anchorCtr="0">
          <a:noAutofit/>
        </a:bodyPr>
        <a:lstStyle/>
        <a:p>
          <a:pPr marL="0" lvl="0" indent="0" algn="l" defTabSz="1377950" rtl="0">
            <a:lnSpc>
              <a:spcPct val="90000"/>
            </a:lnSpc>
            <a:spcBef>
              <a:spcPct val="0"/>
            </a:spcBef>
            <a:spcAft>
              <a:spcPct val="35000"/>
            </a:spcAft>
            <a:buNone/>
          </a:pPr>
          <a:r>
            <a:rPr lang="en-US" sz="3100" kern="1200" dirty="0"/>
            <a:t>Team member :</a:t>
          </a:r>
          <a:r>
            <a:rPr lang="en-US" sz="3100" kern="1200" dirty="0">
              <a:latin typeface="Garamond" panose="02020404030301010803"/>
            </a:rPr>
            <a:t> </a:t>
          </a:r>
          <a:r>
            <a:rPr lang="en-US" sz="3100" kern="1200" dirty="0"/>
            <a:t> </a:t>
          </a:r>
          <a:r>
            <a:rPr lang="en-US" sz="3100" kern="1200" dirty="0">
              <a:latin typeface="Garamond" panose="02020404030301010803"/>
            </a:rPr>
            <a:t>POLAKAM ASRITHA VIDYA</a:t>
          </a:r>
          <a:endParaRPr lang="en-US" sz="3100" kern="1200" dirty="0"/>
        </a:p>
      </dsp:txBody>
      <dsp:txXfrm>
        <a:off x="0" y="3149066"/>
        <a:ext cx="5914209" cy="1049475"/>
      </dsp:txXfrm>
    </dsp:sp>
    <dsp:sp modelId="{FAD1FF8C-723B-4D56-A06E-39CFF136330A}">
      <dsp:nvSpPr>
        <dsp:cNvPr id="0" name=""/>
        <dsp:cNvSpPr/>
      </dsp:nvSpPr>
      <dsp:spPr>
        <a:xfrm>
          <a:off x="0" y="4198541"/>
          <a:ext cx="5914209" cy="0"/>
        </a:xfrm>
        <a:prstGeom prst="line">
          <a:avLst/>
        </a:prstGeom>
        <a:blipFill>
          <a:blip xmlns:r="http://schemas.openxmlformats.org/officeDocument/2006/relationships" r:embed="rId1">
            <a:duotone>
              <a:schemeClr val="accent2">
                <a:hueOff val="3363155"/>
                <a:satOff val="-3572"/>
                <a:lumOff val="2745"/>
                <a:alphaOff val="0"/>
                <a:shade val="74000"/>
                <a:satMod val="130000"/>
                <a:lumMod val="90000"/>
              </a:schemeClr>
              <a:schemeClr val="accent2">
                <a:hueOff val="3363155"/>
                <a:satOff val="-3572"/>
                <a:lumOff val="2745"/>
                <a:alphaOff val="0"/>
                <a:tint val="94000"/>
                <a:satMod val="120000"/>
                <a:lumMod val="104000"/>
              </a:schemeClr>
            </a:duotone>
          </a:blip>
          <a:tile tx="0" ty="0" sx="100000" sy="100000" flip="none" algn="tl"/>
        </a:blipFill>
        <a:ln w="9525" cap="flat" cmpd="sng" algn="ctr">
          <a:solidFill>
            <a:schemeClr val="accent2">
              <a:hueOff val="3363155"/>
              <a:satOff val="-3572"/>
              <a:lumOff val="2745"/>
              <a:alphaOff val="0"/>
            </a:schemeClr>
          </a:solidFill>
          <a:prstDash val="solid"/>
        </a:ln>
        <a:effectLst>
          <a:innerShdw blurRad="25400" dist="12700" dir="13500000">
            <a:srgbClr val="000000">
              <a:alpha val="45000"/>
            </a:srgbClr>
          </a:innerShdw>
        </a:effectLst>
      </dsp:spPr>
      <dsp:style>
        <a:lnRef idx="1">
          <a:scrgbClr r="0" g="0" b="0"/>
        </a:lnRef>
        <a:fillRef idx="3">
          <a:scrgbClr r="0" g="0" b="0"/>
        </a:fillRef>
        <a:effectRef idx="2">
          <a:scrgbClr r="0" g="0" b="0"/>
        </a:effectRef>
        <a:fontRef idx="minor">
          <a:schemeClr val="lt1"/>
        </a:fontRef>
      </dsp:style>
    </dsp:sp>
    <dsp:sp modelId="{0956B4D9-6FB7-42AF-A55B-C9610C476CC7}">
      <dsp:nvSpPr>
        <dsp:cNvPr id="0" name=""/>
        <dsp:cNvSpPr/>
      </dsp:nvSpPr>
      <dsp:spPr>
        <a:xfrm>
          <a:off x="0" y="4198541"/>
          <a:ext cx="5914209" cy="10494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t" anchorCtr="0">
          <a:noAutofit/>
        </a:bodyPr>
        <a:lstStyle/>
        <a:p>
          <a:pPr marL="0" lvl="0" indent="0" algn="l" defTabSz="1377950" rtl="0">
            <a:lnSpc>
              <a:spcPct val="90000"/>
            </a:lnSpc>
            <a:spcBef>
              <a:spcPct val="0"/>
            </a:spcBef>
            <a:spcAft>
              <a:spcPct val="35000"/>
            </a:spcAft>
            <a:buNone/>
          </a:pPr>
          <a:r>
            <a:rPr lang="en-US" sz="3100" kern="1200" dirty="0"/>
            <a:t>Team member : </a:t>
          </a:r>
          <a:r>
            <a:rPr lang="en-US" sz="3100" kern="1200" dirty="0">
              <a:latin typeface="Garamond" panose="02020404030301010803"/>
            </a:rPr>
            <a:t>BONIGALA PUSHYA MANASA</a:t>
          </a:r>
          <a:endParaRPr lang="en-US" sz="3100" kern="1200" dirty="0"/>
        </a:p>
      </dsp:txBody>
      <dsp:txXfrm>
        <a:off x="0" y="4198541"/>
        <a:ext cx="5914209" cy="104947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6D6140-0CAC-4EE3-A9EC-BC74C5E27188}">
      <dsp:nvSpPr>
        <dsp:cNvPr id="0" name=""/>
        <dsp:cNvSpPr/>
      </dsp:nvSpPr>
      <dsp:spPr>
        <a:xfrm>
          <a:off x="271908" y="121"/>
          <a:ext cx="3881733" cy="2464901"/>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E61709C-AF22-4A7D-9F7A-1E7FEF948C35}">
      <dsp:nvSpPr>
        <dsp:cNvPr id="0" name=""/>
        <dsp:cNvSpPr/>
      </dsp:nvSpPr>
      <dsp:spPr>
        <a:xfrm>
          <a:off x="703212" y="409860"/>
          <a:ext cx="3881733" cy="2464901"/>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Flying Machine is an Indian denim and casual wear brand owned by Arvind Limited. It was launched in 1980 and has since become a prominent name in the Indian fashion industry. Here's a brief analysis of the Flying Machine clothes brand:</a:t>
          </a:r>
        </a:p>
      </dsp:txBody>
      <dsp:txXfrm>
        <a:off x="775406" y="482054"/>
        <a:ext cx="3737345" cy="2320513"/>
      </dsp:txXfrm>
    </dsp:sp>
    <dsp:sp modelId="{D71E7ECE-5D90-4599-88EC-C31320A988C0}">
      <dsp:nvSpPr>
        <dsp:cNvPr id="0" name=""/>
        <dsp:cNvSpPr/>
      </dsp:nvSpPr>
      <dsp:spPr>
        <a:xfrm>
          <a:off x="5016250" y="121"/>
          <a:ext cx="3881733" cy="2464901"/>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3E184C9-52D7-436B-A288-CD649FBB51E2}">
      <dsp:nvSpPr>
        <dsp:cNvPr id="0" name=""/>
        <dsp:cNvSpPr/>
      </dsp:nvSpPr>
      <dsp:spPr>
        <a:xfrm>
          <a:off x="5447554" y="409860"/>
          <a:ext cx="3881733" cy="2464901"/>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*Market Positioning:* Flying Machine is positioned as a youth-oriented brand that offers trendy and fashionable denim and casual wear. It's known for its edgy and contemporary designs, appealing to the younger demographic.</a:t>
          </a:r>
        </a:p>
      </dsp:txBody>
      <dsp:txXfrm>
        <a:off x="5519748" y="482054"/>
        <a:ext cx="3737345" cy="232051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8ADC32D-C784-4E34-8A3B-3782D1211300}">
      <dsp:nvSpPr>
        <dsp:cNvPr id="0" name=""/>
        <dsp:cNvSpPr/>
      </dsp:nvSpPr>
      <dsp:spPr>
        <a:xfrm>
          <a:off x="527079" y="612899"/>
          <a:ext cx="4919412" cy="4919412"/>
        </a:xfrm>
        <a:prstGeom prst="pie">
          <a:avLst>
            <a:gd name="adj1" fmla="val 16200000"/>
            <a:gd name="adj2" fmla="val 540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b="0" i="0" kern="1200"/>
            <a:t>Content marketing is an essential strategy that allows businesses to reach, engage and connect with clients through unique content.</a:t>
          </a:r>
          <a:endParaRPr lang="en-US" sz="1700" kern="1200"/>
        </a:p>
      </dsp:txBody>
      <dsp:txXfrm>
        <a:off x="2986786" y="1344955"/>
        <a:ext cx="1727650" cy="3455301"/>
      </dsp:txXfrm>
    </dsp:sp>
    <dsp:sp modelId="{9F8D69F3-CD23-40D8-98A6-A8AF3886DF3E}">
      <dsp:nvSpPr>
        <dsp:cNvPr id="0" name=""/>
        <dsp:cNvSpPr/>
      </dsp:nvSpPr>
      <dsp:spPr>
        <a:xfrm>
          <a:off x="409951" y="612899"/>
          <a:ext cx="4919412" cy="4919412"/>
        </a:xfrm>
        <a:prstGeom prst="pie">
          <a:avLst>
            <a:gd name="adj1" fmla="val 5400000"/>
            <a:gd name="adj2" fmla="val 1620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b="0" i="0" kern="1200"/>
            <a:t>This generally involves creating exciting and unique content in the form of blog posts, videos and infographics. The goal is to use keywords that appeal to or stick to the client’s memory, thus motivating them to consider your product or service.</a:t>
          </a:r>
          <a:endParaRPr lang="en-US" sz="1700" kern="1200"/>
        </a:p>
      </dsp:txBody>
      <dsp:txXfrm>
        <a:off x="1112724" y="1344955"/>
        <a:ext cx="1727650" cy="345530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06EC23-EFB2-417E-8A79-24C1AA05C6B6}">
      <dsp:nvSpPr>
        <dsp:cNvPr id="0" name=""/>
        <dsp:cNvSpPr/>
      </dsp:nvSpPr>
      <dsp:spPr>
        <a:xfrm>
          <a:off x="0" y="0"/>
          <a:ext cx="5321096" cy="1493521"/>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b="0" i="0" kern="1200"/>
            <a:t>Video marketing refers to the strategic usage of digital marketing videos to increase brand awareness, conversion rates and company revenues. It does so by creating unique video content that may be a form of announcement, behind the scenes video, event-based video or even a quirky new advertisement.</a:t>
          </a:r>
          <a:endParaRPr lang="en-US" sz="1400" kern="1200"/>
        </a:p>
      </dsp:txBody>
      <dsp:txXfrm>
        <a:off x="43744" y="43744"/>
        <a:ext cx="3777425" cy="1406033"/>
      </dsp:txXfrm>
    </dsp:sp>
    <dsp:sp modelId="{56FD6734-0D36-4790-ABC4-574D4C3EC9D3}">
      <dsp:nvSpPr>
        <dsp:cNvPr id="0" name=""/>
        <dsp:cNvSpPr/>
      </dsp:nvSpPr>
      <dsp:spPr>
        <a:xfrm>
          <a:off x="939017" y="1825414"/>
          <a:ext cx="5321096" cy="1493521"/>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b="0" i="0" kern="1200"/>
            <a:t>Before you dive into digital marketing activities, do a considerable bit of research. Find out what platforms and channels suit you best. There are too many variables to discuss at length here. It is always better to go deep in one or two channels than too thinly spreading across many channels and losing focus.</a:t>
          </a:r>
          <a:endParaRPr lang="en-US" sz="1400" kern="1200"/>
        </a:p>
      </dsp:txBody>
      <dsp:txXfrm>
        <a:off x="982761" y="1869158"/>
        <a:ext cx="3323803" cy="1406033"/>
      </dsp:txXfrm>
    </dsp:sp>
    <dsp:sp modelId="{15AF08AE-C540-4D86-81B4-2E5FEEA74BFD}">
      <dsp:nvSpPr>
        <dsp:cNvPr id="0" name=""/>
        <dsp:cNvSpPr/>
      </dsp:nvSpPr>
      <dsp:spPr>
        <a:xfrm>
          <a:off x="4350308" y="1174073"/>
          <a:ext cx="970788" cy="970788"/>
        </a:xfrm>
        <a:prstGeom prst="downArrow">
          <a:avLst>
            <a:gd name="adj1" fmla="val 55000"/>
            <a:gd name="adj2" fmla="val 45000"/>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4568735" y="1174073"/>
        <a:ext cx="533934" cy="730518"/>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layout4.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7983232" y="5037663"/>
            <a:ext cx="897467" cy="279400"/>
          </a:xfrm>
        </p:spPr>
        <p:txBody>
          <a:bodyPr/>
          <a:lstStyle/>
          <a:p>
            <a:fld id="{B61BEF0D-F0BB-DE4B-95CE-6DB70DBA9567}" type="datetimeFigureOut">
              <a:rPr lang="en-US" dirty="0"/>
              <a:pPr/>
              <a:t>8/20/2023</a:t>
            </a:fld>
            <a:endParaRPr lang="en-US"/>
          </a:p>
        </p:txBody>
      </p:sp>
      <p:sp>
        <p:nvSpPr>
          <p:cNvPr id="5" name="Footer Placeholder 4"/>
          <p:cNvSpPr>
            <a:spLocks noGrp="1"/>
          </p:cNvSpPr>
          <p:nvPr>
            <p:ph type="ftr" sz="quarter" idx="11"/>
          </p:nvPr>
        </p:nvSpPr>
        <p:spPr>
          <a:xfrm>
            <a:off x="2692397" y="5037663"/>
            <a:ext cx="5214635" cy="279400"/>
          </a:xfrm>
        </p:spPr>
        <p:txBody>
          <a:bodyPr/>
          <a:lstStyle/>
          <a:p>
            <a:endParaRPr lang="en-US"/>
          </a:p>
        </p:txBody>
      </p:sp>
      <p:sp>
        <p:nvSpPr>
          <p:cNvPr id="6" name="Slide Number Placeholder 5"/>
          <p:cNvSpPr>
            <a:spLocks noGrp="1"/>
          </p:cNvSpPr>
          <p:nvPr>
            <p:ph type="sldNum" sz="quarter" idx="12"/>
          </p:nvPr>
        </p:nvSpPr>
        <p:spPr>
          <a:xfrm>
            <a:off x="8956900" y="5037663"/>
            <a:ext cx="551167" cy="279400"/>
          </a:xfrm>
        </p:spPr>
        <p:txBody>
          <a:bodyPr/>
          <a:lstStyle/>
          <a:p>
            <a:fld id="{D57F1E4F-1CFF-5643-939E-217C01CDF565}" type="slidenum">
              <a:rPr lang="en-US" dirty="0"/>
              <a:pPr/>
              <a:t>‹#›</a:t>
            </a:fld>
            <a:endParaRPr lang="en-US"/>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309898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8/20/2023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4376524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8/20/2023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127445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8/20/2023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1812018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8/20/2023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86916218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8/20/2023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4234961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8/20/2023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8040513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8/20/2023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4331521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8/20/2023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4354355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1_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8/20/2023</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9794259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2647F38-B617-4D2F-AE0A-013F0C4D2C57}" type="datetimeFigureOut">
              <a:rPr lang="en-US" dirty="0"/>
              <a:t>8/20/2023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97799C9-84D9-46D2-A11E-BCF8A720529D}" type="slidenum">
              <a:rPr lang="en-US" dirty="0"/>
              <a:t>‹#›</a:t>
            </a:fld>
            <a:endParaRPr lang="en-US"/>
          </a:p>
        </p:txBody>
      </p:sp>
    </p:spTree>
    <p:extLst>
      <p:ext uri="{BB962C8B-B14F-4D97-AF65-F5344CB8AC3E}">
        <p14:creationId xmlns:p14="http://schemas.microsoft.com/office/powerpoint/2010/main" val="352649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8/20/2023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107229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5BFA754-D5C3-4E66-96A6-867B257F58DC}" type="datetimeFigureOut">
              <a:rPr lang="en-US" dirty="0"/>
              <a:t>8/20/2023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D84065D-F351-4B03-BD91-D8A6B8D4B362}" type="slidenum">
              <a:rPr lang="en-US" dirty="0"/>
              <a:t>‹#›</a:t>
            </a:fld>
            <a:endParaRPr lang="en-US"/>
          </a:p>
        </p:txBody>
      </p:sp>
    </p:spTree>
    <p:extLst>
      <p:ext uri="{BB962C8B-B14F-4D97-AF65-F5344CB8AC3E}">
        <p14:creationId xmlns:p14="http://schemas.microsoft.com/office/powerpoint/2010/main" val="7087633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61BEF0D-F0BB-DE4B-95CE-6DB70DBA9567}" type="datetimeFigureOut">
              <a:rPr lang="en-US" dirty="0"/>
              <a:pPr/>
              <a:t>8/20/2023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991071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61BEF0D-F0BB-DE4B-95CE-6DB70DBA9567}" type="datetimeFigureOut">
              <a:rPr lang="en-US" dirty="0"/>
              <a:pPr/>
              <a:t>8/20/2023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672792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8/20/2023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1028847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8/20/2023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985674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8/20/2023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8180020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1">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1">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8/20/2023</a:t>
            </a:fld>
            <a:endParaRPr lang="en-US"/>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a:p>
        </p:txBody>
      </p:sp>
    </p:spTree>
    <p:extLst>
      <p:ext uri="{BB962C8B-B14F-4D97-AF65-F5344CB8AC3E}">
        <p14:creationId xmlns:p14="http://schemas.microsoft.com/office/powerpoint/2010/main" val="921070052"/>
      </p:ext>
    </p:extLst>
  </p:cSld>
  <p:clrMap bg1="lt1" tx1="dk1" bg2="lt2" tx2="dk2" accent1="accent1" accent2="accent2" accent3="accent3" accent4="accent4" accent5="accent5" accent6="accent6" hlink="hlink" folHlink="folHlink"/>
  <p:sldLayoutIdLst>
    <p:sldLayoutId id="2147483834" r:id="rId1"/>
    <p:sldLayoutId id="2147483835" r:id="rId2"/>
    <p:sldLayoutId id="2147483836" r:id="rId3"/>
    <p:sldLayoutId id="2147483837" r:id="rId4"/>
    <p:sldLayoutId id="2147483838" r:id="rId5"/>
    <p:sldLayoutId id="2147483839" r:id="rId6"/>
    <p:sldLayoutId id="2147483840" r:id="rId7"/>
    <p:sldLayoutId id="2147483841" r:id="rId8"/>
    <p:sldLayoutId id="2147483842" r:id="rId9"/>
    <p:sldLayoutId id="2147483843" r:id="rId10"/>
    <p:sldLayoutId id="2147483844" r:id="rId11"/>
    <p:sldLayoutId id="2147483845" r:id="rId12"/>
    <p:sldLayoutId id="2147483846" r:id="rId13"/>
    <p:sldLayoutId id="2147483847" r:id="rId14"/>
    <p:sldLayoutId id="2147483848" r:id="rId15"/>
    <p:sldLayoutId id="2147483849" r:id="rId16"/>
    <p:sldLayoutId id="2147483850" r:id="rId17"/>
    <p:sldLayoutId id="2147483851" r:id="rId18"/>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8" Type="http://schemas.openxmlformats.org/officeDocument/2006/relationships/hyperlink" Target="https://mailchimp.com/en-ca/resources/email-marketing-benchmarks/" TargetMode="External"/><Relationship Id="rId3" Type="http://schemas.openxmlformats.org/officeDocument/2006/relationships/image" Target="../media/image3.png"/><Relationship Id="rId7" Type="http://schemas.openxmlformats.org/officeDocument/2006/relationships/hyperlink" Target="mailto:care@nnnow.com" TargetMode="External"/><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hyperlink" Target="https://rincondelemprendedor.es/la-mejor-campana-para-tu-negocio-sigue-siendo-el-email-marketing-y-en-el-2020-mas-todavia/" TargetMode="External"/><Relationship Id="rId5" Type="http://schemas.openxmlformats.org/officeDocument/2006/relationships/image" Target="../media/image16.jpeg"/><Relationship Id="rId10" Type="http://schemas.openxmlformats.org/officeDocument/2006/relationships/hyperlink" Target="https://www.insiderintelligence.com/insights/email-marketing-personalization-trends/" TargetMode="External"/><Relationship Id="rId4" Type="http://schemas.openxmlformats.org/officeDocument/2006/relationships/image" Target="../media/image4.png"/><Relationship Id="rId9" Type="http://schemas.openxmlformats.org/officeDocument/2006/relationships/hyperlink" Target="https://cdn2.hubspot.net/hubfs/53/tools/state-of-marketing/PDFs/Not%20Another%20State%20of%20Marketing%20Report%20-%20Web%20Version.pdf"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hyperlink" Target="http://www.diggita.it/story.php?title=Come_gestire_la_reputazione_sui_Social_Media" TargetMode="External"/><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hyperlink" Target="https://www.bigcommerce.co.uk/blog/influencer-marketing-statistics/#10-most-important-influencer-marketing-statistics-for-2020/" TargetMode="External"/><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8.jpeg"/><Relationship Id="rId2" Type="http://schemas.openxmlformats.org/officeDocument/2006/relationships/image" Target="../media/image2.jpeg"/><Relationship Id="rId1" Type="http://schemas.openxmlformats.org/officeDocument/2006/relationships/slideLayout" Target="../slideLayouts/slideLayout8.xml"/><Relationship Id="rId6" Type="http://schemas.openxmlformats.org/officeDocument/2006/relationships/hyperlink" Target="https://www.facebook.com/ASOS/videos/10153942333898736/" TargetMode="External"/><Relationship Id="rId5" Type="http://schemas.openxmlformats.org/officeDocument/2006/relationships/hyperlink" Target="https://s21.q4cdn.com/399680738/files/doc_financials/2019/q3/Q3-2019-Earnings-Presentation.pdf" TargetMode="External"/><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3" Type="http://schemas.openxmlformats.org/officeDocument/2006/relationships/hyperlink" Target="https://www.wired.co.uk/article/instagram-doubles-to-half-billion-users/" TargetMode="External"/><Relationship Id="rId2" Type="http://schemas.openxmlformats.org/officeDocument/2006/relationships/hyperlink" Target="https://www.statista.com/topics/1882/instagram/" TargetMode="External"/><Relationship Id="rId1" Type="http://schemas.openxmlformats.org/officeDocument/2006/relationships/slideLayout" Target="../slideLayouts/slideLayout8.xml"/><Relationship Id="rId5" Type="http://schemas.openxmlformats.org/officeDocument/2006/relationships/image" Target="../media/image19.jpeg"/><Relationship Id="rId4" Type="http://schemas.openxmlformats.org/officeDocument/2006/relationships/hyperlink" Target="https://www.bigcommerce.co.uk/blog/influencer-marketing-statistics/#10-most-important-influencer-marketing-statistics-for-2020/" TargetMode="Externa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3.xml"/><Relationship Id="rId7" Type="http://schemas.openxmlformats.org/officeDocument/2006/relationships/image" Target="../media/image20.jpeg"/><Relationship Id="rId2" Type="http://schemas.openxmlformats.org/officeDocument/2006/relationships/diagramData" Target="../diagrams/data3.xml"/><Relationship Id="rId1" Type="http://schemas.openxmlformats.org/officeDocument/2006/relationships/slideLayout" Target="../slideLayouts/slideLayout8.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9.xml.rels><?xml version="1.0" encoding="UTF-8" standalone="yes"?>
<Relationships xmlns="http://schemas.openxmlformats.org/package/2006/relationships"><Relationship Id="rId8" Type="http://schemas.openxmlformats.org/officeDocument/2006/relationships/hyperlink" Target="https://www.flickr.com/photos/henneberry/4810117928" TargetMode="External"/><Relationship Id="rId3" Type="http://schemas.openxmlformats.org/officeDocument/2006/relationships/image" Target="../media/image5.png"/><Relationship Id="rId7" Type="http://schemas.openxmlformats.org/officeDocument/2006/relationships/image" Target="../media/image21.jpeg"/><Relationship Id="rId2" Type="http://schemas.openxmlformats.org/officeDocument/2006/relationships/image" Target="../media/image2.jpeg"/><Relationship Id="rId1" Type="http://schemas.openxmlformats.org/officeDocument/2006/relationships/slideLayout" Target="../slideLayouts/slideLayout9.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6.png"/><Relationship Id="rId9" Type="http://schemas.openxmlformats.org/officeDocument/2006/relationships/hyperlink" Target="https://creativecommons.org/licenses/by/3.0/"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hyperlink" Target="https://creativecommons.org/licenses/by-nc/3.0/" TargetMode="External"/><Relationship Id="rId2" Type="http://schemas.openxmlformats.org/officeDocument/2006/relationships/image" Target="../media/image2.jpeg"/><Relationship Id="rId1" Type="http://schemas.openxmlformats.org/officeDocument/2006/relationships/slideLayout" Target="../slideLayouts/slideLayout8.xml"/><Relationship Id="rId6" Type="http://schemas.openxmlformats.org/officeDocument/2006/relationships/hyperlink" Target="https://www.thebeertimes.com/los-10-kpi-mas-importantes-en-campanas-pay-per-click-ppc/" TargetMode="External"/><Relationship Id="rId5" Type="http://schemas.openxmlformats.org/officeDocument/2006/relationships/image" Target="../media/image22.jpeg"/><Relationship Id="rId4" Type="http://schemas.openxmlformats.org/officeDocument/2006/relationships/image" Target="../media/image4.png"/></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hyperlink" Target="https://creativecommons.org/licenses/by-nc/3.0/" TargetMode="External"/><Relationship Id="rId2" Type="http://schemas.openxmlformats.org/officeDocument/2006/relationships/image" Target="../media/image2.jpeg"/><Relationship Id="rId1" Type="http://schemas.openxmlformats.org/officeDocument/2006/relationships/slideLayout" Target="../slideLayouts/slideLayout9.xml"/><Relationship Id="rId6" Type="http://schemas.openxmlformats.org/officeDocument/2006/relationships/hyperlink" Target="http://cs205sp14.wikidot.com/e-commerce" TargetMode="External"/><Relationship Id="rId5" Type="http://schemas.openxmlformats.org/officeDocument/2006/relationships/image" Target="../media/image23.png"/><Relationship Id="rId4" Type="http://schemas.openxmlformats.org/officeDocument/2006/relationships/image" Target="../media/image4.png"/></Relationships>
</file>

<file path=ppt/slides/_rels/slide22.xml.rels><?xml version="1.0" encoding="UTF-8" standalone="yes"?>
<Relationships xmlns="http://schemas.openxmlformats.org/package/2006/relationships"><Relationship Id="rId8" Type="http://schemas.openxmlformats.org/officeDocument/2006/relationships/hyperlink" Target="https://teknodiot.com/instagram-reels-icin-remix-ozelligini-kullanima-sundu" TargetMode="External"/><Relationship Id="rId13" Type="http://schemas.openxmlformats.org/officeDocument/2006/relationships/diagramColors" Target="../diagrams/colors4.xml"/><Relationship Id="rId3" Type="http://schemas.openxmlformats.org/officeDocument/2006/relationships/image" Target="../media/image3.png"/><Relationship Id="rId7" Type="http://schemas.openxmlformats.org/officeDocument/2006/relationships/image" Target="../media/image25.jpeg"/><Relationship Id="rId12" Type="http://schemas.openxmlformats.org/officeDocument/2006/relationships/diagramQuickStyle" Target="../diagrams/quickStyle4.xml"/><Relationship Id="rId2" Type="http://schemas.openxmlformats.org/officeDocument/2006/relationships/image" Target="../media/image2.jpeg"/><Relationship Id="rId1" Type="http://schemas.openxmlformats.org/officeDocument/2006/relationships/slideLayout" Target="../slideLayouts/slideLayout8.xml"/><Relationship Id="rId6" Type="http://schemas.openxmlformats.org/officeDocument/2006/relationships/hyperlink" Target="https://www.wired.it/internet/social-network/2020/08/06/tiktok-e-instagram-reels-sono-cosi-uguali/?refresh_ce=" TargetMode="External"/><Relationship Id="rId11" Type="http://schemas.openxmlformats.org/officeDocument/2006/relationships/diagramLayout" Target="../diagrams/layout4.xml"/><Relationship Id="rId5" Type="http://schemas.openxmlformats.org/officeDocument/2006/relationships/image" Target="../media/image24.jpeg"/><Relationship Id="rId10" Type="http://schemas.openxmlformats.org/officeDocument/2006/relationships/diagramData" Target="../diagrams/data4.xml"/><Relationship Id="rId4" Type="http://schemas.openxmlformats.org/officeDocument/2006/relationships/image" Target="../media/image4.png"/><Relationship Id="rId9" Type="http://schemas.openxmlformats.org/officeDocument/2006/relationships/hyperlink" Target="https://creativecommons.org/licenses/by-nc-nd/3.0/" TargetMode="External"/><Relationship Id="rId14" Type="http://schemas.microsoft.com/office/2007/relationships/diagramDrawing" Target="../diagrams/drawing4.xml"/></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8.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 Id="rId5" Type="http://schemas.openxmlformats.org/officeDocument/2006/relationships/image" Target="../media/image9.jpe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4.png"/><Relationship Id="rId7" Type="http://schemas.openxmlformats.org/officeDocument/2006/relationships/diagramQuickStyle" Target="../diagrams/quickStyle1.xml"/><Relationship Id="rId2" Type="http://schemas.openxmlformats.org/officeDocument/2006/relationships/image" Target="../media/image3.png"/><Relationship Id="rId1" Type="http://schemas.openxmlformats.org/officeDocument/2006/relationships/slideLayout" Target="../slideLayouts/slideLayout18.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10.png"/><Relationship Id="rId9" Type="http://schemas.microsoft.com/office/2007/relationships/diagramDrawing" Target="../diagrams/drawing1.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4.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9.xml"/><Relationship Id="rId5" Type="http://schemas.openxmlformats.org/officeDocument/2006/relationships/image" Target="../media/image11.jpe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9.xml"/><Relationship Id="rId5" Type="http://schemas.openxmlformats.org/officeDocument/2006/relationships/image" Target="../media/image12.jpe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0">
  <p:cSld>
    <p:bg>
      <p:bgPr>
        <a:blipFill>
          <a:blip r:embed="rId2"/>
          <a:stretch/>
        </a:blip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9401732C-37EE-4B98-A709-9530173F38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p>
        </p:txBody>
      </p:sp>
      <p:grpSp>
        <p:nvGrpSpPr>
          <p:cNvPr id="27" name="Group 26">
            <a:extLst>
              <a:ext uri="{FF2B5EF4-FFF2-40B4-BE49-F238E27FC236}">
                <a16:creationId xmlns:a16="http://schemas.microsoft.com/office/drawing/2014/main" id="{654E48C8-2A00-4C54-BC9C-B18EE49E9C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786"/>
            <a:ext cx="12229962" cy="6856214"/>
            <a:chOff x="-15736" y="0"/>
            <a:chExt cx="12229962" cy="6856214"/>
          </a:xfrm>
        </p:grpSpPr>
        <p:pic>
          <p:nvPicPr>
            <p:cNvPr id="29" name="Picture 28">
              <a:extLst>
                <a:ext uri="{FF2B5EF4-FFF2-40B4-BE49-F238E27FC236}">
                  <a16:creationId xmlns:a16="http://schemas.microsoft.com/office/drawing/2014/main" id="{CE0A0544-8F52-43F0-AC3E-DF683908B568}"/>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1" name="Rectangle 30">
              <a:extLst>
                <a:ext uri="{FF2B5EF4-FFF2-40B4-BE49-F238E27FC236}">
                  <a16:creationId xmlns:a16="http://schemas.microsoft.com/office/drawing/2014/main" id="{2F4057D3-A680-4443-9E51-ED920A691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32" name="Picture 31">
              <a:extLst>
                <a:ext uri="{FF2B5EF4-FFF2-40B4-BE49-F238E27FC236}">
                  <a16:creationId xmlns:a16="http://schemas.microsoft.com/office/drawing/2014/main" id="{2F6853A4-7B38-4FDE-B024-AE8BA71E738C}"/>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33" name="Picture 32">
              <a:extLst>
                <a:ext uri="{FF2B5EF4-FFF2-40B4-BE49-F238E27FC236}">
                  <a16:creationId xmlns:a16="http://schemas.microsoft.com/office/drawing/2014/main" id="{86ADF4DB-4290-4441-8F8E-04152FE60631}"/>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1">
            <a:extLst>
              <a:ext uri="{FF2B5EF4-FFF2-40B4-BE49-F238E27FC236}">
                <a16:creationId xmlns:a16="http://schemas.microsoft.com/office/drawing/2014/main" id="{D2E95C01-6FA8-71F1-CA10-BEDE0A6300FF}"/>
              </a:ext>
            </a:extLst>
          </p:cNvPr>
          <p:cNvSpPr>
            <a:spLocks noGrp="1"/>
          </p:cNvSpPr>
          <p:nvPr>
            <p:ph type="ctrTitle"/>
          </p:nvPr>
        </p:nvSpPr>
        <p:spPr>
          <a:xfrm>
            <a:off x="997528" y="982132"/>
            <a:ext cx="4094017" cy="2823880"/>
          </a:xfrm>
        </p:spPr>
        <p:txBody>
          <a:bodyPr>
            <a:normAutofit/>
          </a:bodyPr>
          <a:lstStyle/>
          <a:p>
            <a:pPr marL="0" lvl="0" indent="0" rtl="0">
              <a:lnSpc>
                <a:spcPct val="90000"/>
              </a:lnSpc>
              <a:spcBef>
                <a:spcPts val="0"/>
              </a:spcBef>
              <a:spcAft>
                <a:spcPts val="0"/>
              </a:spcAft>
            </a:pPr>
            <a:r>
              <a:rPr lang="en-US" sz="3700" b="1">
                <a:solidFill>
                  <a:srgbClr val="262626"/>
                </a:solidFill>
              </a:rPr>
              <a:t>Comprehensive Digital Marketing</a:t>
            </a:r>
            <a:br>
              <a:rPr lang="en-US" sz="3700" b="1">
                <a:solidFill>
                  <a:srgbClr val="262626"/>
                </a:solidFill>
              </a:rPr>
            </a:br>
            <a:r>
              <a:rPr lang="en-US" sz="3700" b="1">
                <a:solidFill>
                  <a:srgbClr val="262626"/>
                </a:solidFill>
              </a:rPr>
              <a:t>Project Work</a:t>
            </a:r>
            <a:br>
              <a:rPr lang="en-US" sz="3700" b="1">
                <a:solidFill>
                  <a:srgbClr val="262626"/>
                </a:solidFill>
              </a:rPr>
            </a:br>
            <a:endParaRPr lang="en-IN" sz="3700">
              <a:solidFill>
                <a:srgbClr val="262626"/>
              </a:solidFill>
            </a:endParaRPr>
          </a:p>
        </p:txBody>
      </p:sp>
      <p:sp>
        <p:nvSpPr>
          <p:cNvPr id="3" name="Subtitle 2">
            <a:extLst>
              <a:ext uri="{FF2B5EF4-FFF2-40B4-BE49-F238E27FC236}">
                <a16:creationId xmlns:a16="http://schemas.microsoft.com/office/drawing/2014/main" id="{A22965AF-6F32-DAEA-60E2-951C089C45D8}"/>
              </a:ext>
            </a:extLst>
          </p:cNvPr>
          <p:cNvSpPr>
            <a:spLocks noGrp="1"/>
          </p:cNvSpPr>
          <p:nvPr>
            <p:ph type="subTitle" idx="1"/>
          </p:nvPr>
        </p:nvSpPr>
        <p:spPr>
          <a:xfrm>
            <a:off x="997528" y="4076944"/>
            <a:ext cx="4094017" cy="1679620"/>
          </a:xfrm>
        </p:spPr>
        <p:txBody>
          <a:bodyPr>
            <a:normAutofit/>
          </a:bodyPr>
          <a:lstStyle/>
          <a:p>
            <a:r>
              <a:rPr lang="en-US" b="1">
                <a:solidFill>
                  <a:srgbClr val="000000"/>
                </a:solidFill>
              </a:rPr>
              <a:t>Brand</a:t>
            </a:r>
            <a:r>
              <a:rPr lang="en-US">
                <a:solidFill>
                  <a:srgbClr val="000000"/>
                </a:solidFill>
              </a:rPr>
              <a:t> :</a:t>
            </a:r>
            <a:r>
              <a:rPr lang="en-US">
                <a:solidFill>
                  <a:srgbClr val="000000"/>
                </a:solidFill>
                <a:latin typeface="Book Antiqua" panose="02040602050305030304" pitchFamily="18" charset="0"/>
              </a:rPr>
              <a:t>Flying Machine</a:t>
            </a:r>
            <a:endParaRPr lang="en-IN">
              <a:solidFill>
                <a:srgbClr val="000000"/>
              </a:solidFill>
              <a:latin typeface="Book Antiqua" panose="02040602050305030304" pitchFamily="18" charset="0"/>
            </a:endParaRPr>
          </a:p>
        </p:txBody>
      </p:sp>
      <p:pic>
        <p:nvPicPr>
          <p:cNvPr id="9" name="Picture 8">
            <a:extLst>
              <a:ext uri="{FF2B5EF4-FFF2-40B4-BE49-F238E27FC236}">
                <a16:creationId xmlns:a16="http://schemas.microsoft.com/office/drawing/2014/main" id="{347D8006-1C36-C44A-A326-5AF25999999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18668" y="2009041"/>
            <a:ext cx="5469466" cy="2839915"/>
          </a:xfrm>
          <a:prstGeom prst="rect">
            <a:avLst/>
          </a:prstGeom>
          <a:ln w="57150" cmpd="thickThin">
            <a:solidFill>
              <a:srgbClr val="7F7F7F"/>
            </a:solidFill>
            <a:miter lim="800000"/>
          </a:ln>
        </p:spPr>
      </p:pic>
    </p:spTree>
    <p:extLst>
      <p:ext uri="{BB962C8B-B14F-4D97-AF65-F5344CB8AC3E}">
        <p14:creationId xmlns:p14="http://schemas.microsoft.com/office/powerpoint/2010/main" val="28341031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278BC618-3289-4C64-902D-506AF437E6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3"/>
            <a:stretch/>
          </a:blipFill>
          <a:ln w="15875" cap="flat" cmpd="sng" algn="ctr">
            <a:solidFill>
              <a:srgbClr val="AB946B">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Garamond" panose="02020404030301010803"/>
              <a:ea typeface="+mn-ea"/>
              <a:cs typeface="+mn-cs"/>
            </a:endParaRPr>
          </a:p>
        </p:txBody>
      </p:sp>
      <p:pic>
        <p:nvPicPr>
          <p:cNvPr id="21" name="Picture 20">
            <a:extLst>
              <a:ext uri="{FF2B5EF4-FFF2-40B4-BE49-F238E27FC236}">
                <a16:creationId xmlns:a16="http://schemas.microsoft.com/office/drawing/2014/main" id="{133D31B1-9C37-4542-80D3-7B54026F28E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0B744C10-3172-83FA-25E3-91F3CBBCBE34}"/>
              </a:ext>
            </a:extLst>
          </p:cNvPr>
          <p:cNvSpPr>
            <a:spLocks noGrp="1"/>
          </p:cNvSpPr>
          <p:nvPr>
            <p:ph type="title"/>
          </p:nvPr>
        </p:nvSpPr>
        <p:spPr>
          <a:xfrm>
            <a:off x="1295402" y="982132"/>
            <a:ext cx="9601196" cy="1303867"/>
          </a:xfrm>
        </p:spPr>
        <p:txBody>
          <a:bodyPr>
            <a:normAutofit/>
          </a:bodyPr>
          <a:lstStyle/>
          <a:p>
            <a:r>
              <a:rPr lang="en-US" b="1"/>
              <a:t>Progress</a:t>
            </a:r>
            <a:r>
              <a:rPr lang="en-US"/>
              <a:t>:</a:t>
            </a:r>
            <a:endParaRPr lang="en-IN"/>
          </a:p>
        </p:txBody>
      </p:sp>
      <p:cxnSp>
        <p:nvCxnSpPr>
          <p:cNvPr id="12" name="Straight Connector 11">
            <a:extLst>
              <a:ext uri="{FF2B5EF4-FFF2-40B4-BE49-F238E27FC236}">
                <a16:creationId xmlns:a16="http://schemas.microsoft.com/office/drawing/2014/main" id="{10D273FA-71CB-4AEB-8F60-67AB3375E39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83042" y="2400639"/>
            <a:ext cx="9273858" cy="0"/>
          </a:xfrm>
          <a:prstGeom prst="line">
            <a:avLst/>
          </a:prstGeom>
        </p:spPr>
        <p:style>
          <a:lnRef idx="2">
            <a:schemeClr val="accent1"/>
          </a:lnRef>
          <a:fillRef idx="0">
            <a:schemeClr val="accent1"/>
          </a:fillRef>
          <a:effectRef idx="1">
            <a:schemeClr val="accent1"/>
          </a:effectRef>
          <a:fontRef idx="minor">
            <a:schemeClr val="tx1"/>
          </a:fontRef>
        </p:style>
      </p:cxnSp>
      <p:sp>
        <p:nvSpPr>
          <p:cNvPr id="22" name="Content Placeholder 2">
            <a:extLst>
              <a:ext uri="{FF2B5EF4-FFF2-40B4-BE49-F238E27FC236}">
                <a16:creationId xmlns:a16="http://schemas.microsoft.com/office/drawing/2014/main" id="{E5E0CC4E-DD1C-C5D6-82DD-E842727DF6EC}"/>
              </a:ext>
            </a:extLst>
          </p:cNvPr>
          <p:cNvSpPr>
            <a:spLocks noGrp="1"/>
          </p:cNvSpPr>
          <p:nvPr>
            <p:ph idx="1"/>
          </p:nvPr>
        </p:nvSpPr>
        <p:spPr>
          <a:xfrm>
            <a:off x="1295401" y="2556932"/>
            <a:ext cx="9601196" cy="3318936"/>
          </a:xfrm>
        </p:spPr>
        <p:txBody>
          <a:bodyPr>
            <a:normAutofit/>
          </a:bodyPr>
          <a:lstStyle/>
          <a:p>
            <a:pPr>
              <a:lnSpc>
                <a:spcPct val="90000"/>
              </a:lnSpc>
            </a:pPr>
            <a:r>
              <a:rPr lang="en-US" sz="1700" b="0" i="0">
                <a:effectLst/>
                <a:latin typeface="+mj-lt"/>
              </a:rPr>
              <a:t>Since integrating with the Rubicon platform, Flying Machine has increased its online visibility, strengthened its marketplace business and grown its sales quite significantly. Moreover, the platform allowed Flying Machine to showcase all their categories and reach out to newer marketplaces and significantly increase their sell-throughs.</a:t>
            </a:r>
          </a:p>
          <a:p>
            <a:pPr>
              <a:lnSpc>
                <a:spcPct val="90000"/>
              </a:lnSpc>
            </a:pPr>
            <a:r>
              <a:rPr lang="en-US" sz="1700" b="0" i="0">
                <a:effectLst/>
                <a:latin typeface="+mj-lt"/>
              </a:rPr>
              <a:t>Following are the few impacts that Rubicon enabled for Flying Machine from Q1 17-18 to Q4 17-18.</a:t>
            </a:r>
          </a:p>
          <a:p>
            <a:pPr>
              <a:lnSpc>
                <a:spcPct val="90000"/>
              </a:lnSpc>
            </a:pPr>
            <a:r>
              <a:rPr lang="en-US" sz="1700" b="0" i="0">
                <a:effectLst/>
                <a:latin typeface="+mj-lt"/>
              </a:rPr>
              <a:t>23 times rise in GMV</a:t>
            </a:r>
          </a:p>
          <a:p>
            <a:pPr>
              <a:lnSpc>
                <a:spcPct val="90000"/>
              </a:lnSpc>
            </a:pPr>
            <a:r>
              <a:rPr lang="en-US" sz="1700" b="0" i="0">
                <a:effectLst/>
                <a:latin typeface="+mj-lt"/>
              </a:rPr>
              <a:t>22 times rise in orders across marketplaces</a:t>
            </a:r>
          </a:p>
          <a:p>
            <a:pPr>
              <a:lnSpc>
                <a:spcPct val="90000"/>
              </a:lnSpc>
            </a:pPr>
            <a:r>
              <a:rPr lang="en-US" sz="1700" b="0" i="0">
                <a:effectLst/>
                <a:latin typeface="+mj-lt"/>
              </a:rPr>
              <a:t>Fulfilment rate increased to 98.99%</a:t>
            </a:r>
          </a:p>
          <a:p>
            <a:pPr>
              <a:lnSpc>
                <a:spcPct val="90000"/>
              </a:lnSpc>
            </a:pPr>
            <a:r>
              <a:rPr lang="en-US" sz="1700" b="0" i="0">
                <a:effectLst/>
                <a:latin typeface="+mj-lt"/>
              </a:rPr>
              <a:t>Sell through increased by 25%</a:t>
            </a:r>
          </a:p>
        </p:txBody>
      </p:sp>
    </p:spTree>
    <p:extLst>
      <p:ext uri="{BB962C8B-B14F-4D97-AF65-F5344CB8AC3E}">
        <p14:creationId xmlns:p14="http://schemas.microsoft.com/office/powerpoint/2010/main" val="15769284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C878D9A-77BE-4701-AE3D-EEFC53CD50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F643BE08-0ED1-4B73-AC6D-B7E26A59CD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4663" y="469900"/>
            <a:ext cx="3695002" cy="5918200"/>
          </a:xfrm>
          <a:prstGeom prst="rect">
            <a:avLst/>
          </a:prstGeom>
          <a:solidFill>
            <a:schemeClr val="tx2">
              <a:lumMod val="90000"/>
              <a:lumOff val="10000"/>
            </a:schemeClr>
          </a:solidFill>
          <a:ln>
            <a:noFill/>
          </a:ln>
          <a:effectLst>
            <a:outerShdw blurRad="50800" dist="38100" dir="5400000" algn="t" rotWithShape="0">
              <a:prstClr val="black">
                <a:alpha val="40000"/>
              </a:prstClr>
            </a:outerShdw>
          </a:effectLst>
          <a:scene3d>
            <a:camera prst="orthographicFront"/>
            <a:lightRig rig="balanced" dir="t"/>
          </a:scene3d>
          <a:sp3d>
            <a:bevelT w="6350" h="6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56B2094-7FC0-45FC-BFED-3CB88CEE63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9668" y="635508"/>
            <a:ext cx="3364992" cy="5586984"/>
          </a:xfrm>
          <a:prstGeom prst="rect">
            <a:avLst/>
          </a:prstGeom>
          <a:noFill/>
          <a:ln w="15875" cap="flat">
            <a:solidFill>
              <a:schemeClr val="accent1"/>
            </a:solidFill>
            <a:miter lim="800000"/>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45C93CFB-497F-E495-981F-891DACB1A827}"/>
              </a:ext>
            </a:extLst>
          </p:cNvPr>
          <p:cNvSpPr>
            <a:spLocks noGrp="1"/>
          </p:cNvSpPr>
          <p:nvPr>
            <p:ph type="title"/>
          </p:nvPr>
        </p:nvSpPr>
        <p:spPr>
          <a:xfrm>
            <a:off x="952108" y="954756"/>
            <a:ext cx="2730414" cy="4946003"/>
          </a:xfrm>
        </p:spPr>
        <p:txBody>
          <a:bodyPr>
            <a:normAutofit/>
          </a:bodyPr>
          <a:lstStyle/>
          <a:p>
            <a:r>
              <a:rPr lang="en-IN" b="1" i="0">
                <a:solidFill>
                  <a:srgbClr val="FFFFFF"/>
                </a:solidFill>
                <a:effectLst/>
              </a:rPr>
              <a:t>Flying Machine India Company Profile</a:t>
            </a:r>
            <a:br>
              <a:rPr lang="en-IN" b="1" i="0">
                <a:solidFill>
                  <a:srgbClr val="FFFFFF"/>
                </a:solidFill>
                <a:effectLst/>
              </a:rPr>
            </a:br>
            <a:endParaRPr lang="en-IN">
              <a:solidFill>
                <a:srgbClr val="FFFFFF"/>
              </a:solidFill>
            </a:endParaRPr>
          </a:p>
        </p:txBody>
      </p:sp>
      <p:sp>
        <p:nvSpPr>
          <p:cNvPr id="14" name="Rectangle 13">
            <a:extLst>
              <a:ext uri="{FF2B5EF4-FFF2-40B4-BE49-F238E27FC236}">
                <a16:creationId xmlns:a16="http://schemas.microsoft.com/office/drawing/2014/main" id="{07A4B640-BB7F-4272-A710-068DBA9F9A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6" y="0"/>
            <a:ext cx="7537704" cy="6858000"/>
          </a:xfrm>
          <a:prstGeom prst="rect">
            <a:avLst/>
          </a:prstGeom>
          <a:gradFill>
            <a:gsLst>
              <a:gs pos="0">
                <a:schemeClr val="bg1"/>
              </a:gs>
              <a:gs pos="30000">
                <a:schemeClr val="bg1"/>
              </a:gs>
              <a:gs pos="61000">
                <a:schemeClr val="bg2">
                  <a:lumMod val="20000"/>
                  <a:lumOff val="80000"/>
                </a:schemeClr>
              </a:gs>
              <a:gs pos="97000">
                <a:schemeClr val="bg2">
                  <a:lumMod val="70000"/>
                  <a:lumOff val="30000"/>
                </a:schemeClr>
              </a:gs>
            </a:gsLst>
            <a:path path="circle">
              <a:fillToRect l="50000" t="50000" r="50000" b="50000"/>
            </a:path>
          </a:gradFill>
          <a:ln>
            <a:noFill/>
          </a:ln>
          <a:effectLst>
            <a:innerShdw blurRad="63500" dist="50800" dir="10800000">
              <a:prstClr val="black">
                <a:alpha val="3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ontent Placeholder 2">
            <a:extLst>
              <a:ext uri="{FF2B5EF4-FFF2-40B4-BE49-F238E27FC236}">
                <a16:creationId xmlns:a16="http://schemas.microsoft.com/office/drawing/2014/main" id="{97EBB6F2-BCBC-CF2C-BD5D-6CA62D19DC52}"/>
              </a:ext>
            </a:extLst>
          </p:cNvPr>
          <p:cNvSpPr>
            <a:spLocks noGrp="1"/>
          </p:cNvSpPr>
          <p:nvPr>
            <p:ph idx="1"/>
          </p:nvPr>
        </p:nvSpPr>
        <p:spPr>
          <a:xfrm>
            <a:off x="5140934" y="469900"/>
            <a:ext cx="5953630" cy="5405968"/>
          </a:xfrm>
        </p:spPr>
        <p:txBody>
          <a:bodyPr anchor="ctr">
            <a:normAutofit/>
          </a:bodyPr>
          <a:lstStyle/>
          <a:p>
            <a:pPr fontAlgn="base">
              <a:buFont typeface="Arial" panose="020B0604020202020204" pitchFamily="34" charset="0"/>
              <a:buChar char="•"/>
            </a:pPr>
            <a:r>
              <a:rPr lang="en-IN" b="1" i="0">
                <a:effectLst/>
                <a:latin typeface="+mj-lt"/>
              </a:rPr>
              <a:t>Company Full Name:</a:t>
            </a:r>
            <a:r>
              <a:rPr lang="en-IN" b="0" i="0">
                <a:effectLst/>
                <a:latin typeface="+mj-lt"/>
              </a:rPr>
              <a:t>  Arvind Limited</a:t>
            </a:r>
          </a:p>
          <a:p>
            <a:pPr fontAlgn="base">
              <a:buFont typeface="Arial" panose="020B0604020202020204" pitchFamily="34" charset="0"/>
              <a:buChar char="•"/>
            </a:pPr>
            <a:r>
              <a:rPr lang="en-IN" b="1" i="0">
                <a:effectLst/>
                <a:latin typeface="+mj-lt"/>
              </a:rPr>
              <a:t>Type:</a:t>
            </a:r>
            <a:r>
              <a:rPr lang="en-IN" b="0" i="0">
                <a:effectLst/>
                <a:latin typeface="+mj-lt"/>
              </a:rPr>
              <a:t> Private</a:t>
            </a:r>
          </a:p>
          <a:p>
            <a:pPr fontAlgn="base">
              <a:buFont typeface="Arial" panose="020B0604020202020204" pitchFamily="34" charset="0"/>
              <a:buChar char="•"/>
            </a:pPr>
            <a:r>
              <a:rPr lang="en-IN" b="1" i="0">
                <a:effectLst/>
                <a:latin typeface="+mj-lt"/>
              </a:rPr>
              <a:t>Industry:</a:t>
            </a:r>
            <a:r>
              <a:rPr lang="en-IN" b="0" i="0">
                <a:effectLst/>
                <a:latin typeface="+mj-lt"/>
              </a:rPr>
              <a:t> Fashion wear</a:t>
            </a:r>
          </a:p>
          <a:p>
            <a:pPr fontAlgn="base">
              <a:buFont typeface="Arial" panose="020B0604020202020204" pitchFamily="34" charset="0"/>
              <a:buChar char="•"/>
            </a:pPr>
            <a:r>
              <a:rPr lang="en-IN" b="1" i="0">
                <a:effectLst/>
                <a:latin typeface="+mj-lt"/>
              </a:rPr>
              <a:t>Founded Year:</a:t>
            </a:r>
            <a:r>
              <a:rPr lang="en-IN" b="0" i="0">
                <a:effectLst/>
                <a:latin typeface="+mj-lt"/>
              </a:rPr>
              <a:t> 1980</a:t>
            </a:r>
          </a:p>
          <a:p>
            <a:pPr fontAlgn="base">
              <a:buFont typeface="Arial" panose="020B0604020202020204" pitchFamily="34" charset="0"/>
              <a:buChar char="•"/>
            </a:pPr>
            <a:r>
              <a:rPr lang="en-IN" b="1" i="0">
                <a:effectLst/>
                <a:latin typeface="+mj-lt"/>
              </a:rPr>
              <a:t>Founder:</a:t>
            </a:r>
            <a:r>
              <a:rPr lang="en-IN" b="0" i="0">
                <a:effectLst/>
                <a:latin typeface="+mj-lt"/>
              </a:rPr>
              <a:t> NA</a:t>
            </a:r>
          </a:p>
          <a:p>
            <a:pPr fontAlgn="base">
              <a:buFont typeface="Arial" panose="020B0604020202020204" pitchFamily="34" charset="0"/>
              <a:buChar char="•"/>
            </a:pPr>
            <a:r>
              <a:rPr lang="en-IN" b="1" i="0">
                <a:effectLst/>
                <a:latin typeface="+mj-lt"/>
              </a:rPr>
              <a:t>Headquarters:</a:t>
            </a:r>
            <a:r>
              <a:rPr lang="en-IN" b="0" i="0">
                <a:effectLst/>
                <a:latin typeface="+mj-lt"/>
              </a:rPr>
              <a:t> Naroda, Ahmedabad, Gujarat, India</a:t>
            </a:r>
          </a:p>
          <a:p>
            <a:pPr fontAlgn="base">
              <a:buFont typeface="Arial" panose="020B0604020202020204" pitchFamily="34" charset="0"/>
              <a:buChar char="•"/>
            </a:pPr>
            <a:r>
              <a:rPr lang="en-IN" b="1" i="0">
                <a:effectLst/>
                <a:latin typeface="+mj-lt"/>
              </a:rPr>
              <a:t>Key People:</a:t>
            </a:r>
            <a:r>
              <a:rPr lang="en-IN" b="0" i="0">
                <a:effectLst/>
                <a:latin typeface="+mj-lt"/>
              </a:rPr>
              <a:t> Mr. Sanjay </a:t>
            </a:r>
            <a:r>
              <a:rPr lang="en-IN" b="0" i="0" err="1">
                <a:effectLst/>
                <a:latin typeface="+mj-lt"/>
              </a:rPr>
              <a:t>Lalbha</a:t>
            </a:r>
            <a:r>
              <a:rPr lang="en-IN" b="0" i="0">
                <a:effectLst/>
                <a:latin typeface="+mj-lt"/>
              </a:rPr>
              <a:t> (CEO &amp; MD)</a:t>
            </a:r>
          </a:p>
          <a:p>
            <a:pPr fontAlgn="base">
              <a:buFont typeface="Arial" panose="020B0604020202020204" pitchFamily="34" charset="0"/>
              <a:buChar char="•"/>
            </a:pPr>
            <a:r>
              <a:rPr lang="en-IN" b="1" i="0">
                <a:effectLst/>
                <a:latin typeface="+mj-lt"/>
              </a:rPr>
              <a:t>Parent Company:</a:t>
            </a:r>
            <a:r>
              <a:rPr lang="en-IN" b="0" i="0">
                <a:effectLst/>
                <a:latin typeface="+mj-lt"/>
              </a:rPr>
              <a:t> </a:t>
            </a:r>
            <a:r>
              <a:rPr lang="en-IN" b="0" i="0" err="1">
                <a:effectLst/>
                <a:latin typeface="+mj-lt"/>
              </a:rPr>
              <a:t>Lalbhai</a:t>
            </a:r>
            <a:r>
              <a:rPr lang="en-IN" b="0" i="0">
                <a:effectLst/>
                <a:latin typeface="+mj-lt"/>
              </a:rPr>
              <a:t> Group</a:t>
            </a:r>
          </a:p>
          <a:p>
            <a:pPr fontAlgn="base">
              <a:buFont typeface="Arial" panose="020B0604020202020204" pitchFamily="34" charset="0"/>
              <a:buChar char="•"/>
            </a:pPr>
            <a:r>
              <a:rPr lang="en-IN" b="1" i="0">
                <a:effectLst/>
                <a:latin typeface="+mj-lt"/>
              </a:rPr>
              <a:t>Subsidiaries:</a:t>
            </a:r>
            <a:r>
              <a:rPr lang="en-IN" b="0" i="0">
                <a:effectLst/>
                <a:latin typeface="+mj-lt"/>
              </a:rPr>
              <a:t> NA</a:t>
            </a:r>
          </a:p>
          <a:p>
            <a:endParaRPr lang="en-IN">
              <a:latin typeface="+mj-lt"/>
            </a:endParaRPr>
          </a:p>
        </p:txBody>
      </p:sp>
    </p:spTree>
    <p:extLst>
      <p:ext uri="{BB962C8B-B14F-4D97-AF65-F5344CB8AC3E}">
        <p14:creationId xmlns:p14="http://schemas.microsoft.com/office/powerpoint/2010/main" val="4139742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33F0879-3DA0-4CB8-B35E-A0AD425581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88952" cy="6858000"/>
          </a:xfrm>
          <a:prstGeom prst="rect">
            <a:avLst/>
          </a:prstGeom>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24D2183-F388-476E-92A9-D6639D6985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6138" y="496090"/>
            <a:ext cx="3823215" cy="5883295"/>
          </a:xfrm>
          <a:prstGeom prst="rect">
            <a:avLst/>
          </a:prstGeom>
          <a:blipFill dpi="0" rotWithShape="1">
            <a:blip r:embed="rId2"/>
            <a:srcRect/>
            <a:tile tx="0" ty="0" sx="100000" sy="100000" flip="none" algn="tl"/>
          </a:blipFill>
          <a:ln>
            <a:noFill/>
          </a:ln>
          <a:effectLst>
            <a:outerShdw blurRad="114300" dist="127000" dir="5400000" sx="99000" sy="99000" algn="t" rotWithShape="0">
              <a:prstClr val="black">
                <a:alpha val="40000"/>
              </a:prstClr>
            </a:outerShdw>
          </a:effectLst>
          <a:scene3d>
            <a:camera prst="orthographicFront"/>
            <a:lightRig rig="twoPt" dir="t"/>
          </a:scene3d>
          <a:sp3d contourW="6350">
            <a:bevelT w="12700" h="0" prst="coolSlant"/>
            <a:contourClr>
              <a:schemeClr val="bg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43462E7-1698-4B21-BE89-AEFAC7C2FE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012" y="609602"/>
            <a:ext cx="3552006"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2C94B4DF-A064-3F0B-2E22-71C907A4B10C}"/>
              </a:ext>
            </a:extLst>
          </p:cNvPr>
          <p:cNvSpPr>
            <a:spLocks noGrp="1"/>
          </p:cNvSpPr>
          <p:nvPr>
            <p:ph type="title"/>
          </p:nvPr>
        </p:nvSpPr>
        <p:spPr>
          <a:xfrm>
            <a:off x="929140" y="972766"/>
            <a:ext cx="2835464" cy="1254868"/>
          </a:xfrm>
        </p:spPr>
        <p:txBody>
          <a:bodyPr anchor="b">
            <a:normAutofit/>
          </a:bodyPr>
          <a:lstStyle/>
          <a:p>
            <a:r>
              <a:rPr lang="en-GB" sz="2800" b="1">
                <a:solidFill>
                  <a:srgbClr val="262626"/>
                </a:solidFill>
              </a:rPr>
              <a:t>SEO &amp; Keyword Research:</a:t>
            </a:r>
            <a:endParaRPr lang="en-IN" sz="2800">
              <a:solidFill>
                <a:srgbClr val="262626"/>
              </a:solidFill>
            </a:endParaRPr>
          </a:p>
        </p:txBody>
      </p:sp>
      <p:sp>
        <p:nvSpPr>
          <p:cNvPr id="3" name="Content Placeholder 2">
            <a:extLst>
              <a:ext uri="{FF2B5EF4-FFF2-40B4-BE49-F238E27FC236}">
                <a16:creationId xmlns:a16="http://schemas.microsoft.com/office/drawing/2014/main" id="{56BEF5A1-6E01-9751-EE07-F5702AA471F7}"/>
              </a:ext>
            </a:extLst>
          </p:cNvPr>
          <p:cNvSpPr>
            <a:spLocks noGrp="1"/>
          </p:cNvSpPr>
          <p:nvPr>
            <p:ph idx="1"/>
          </p:nvPr>
        </p:nvSpPr>
        <p:spPr>
          <a:xfrm>
            <a:off x="929141" y="2430471"/>
            <a:ext cx="2835464" cy="3552039"/>
          </a:xfrm>
        </p:spPr>
        <p:txBody>
          <a:bodyPr>
            <a:normAutofit/>
          </a:bodyPr>
          <a:lstStyle/>
          <a:p>
            <a:pPr>
              <a:lnSpc>
                <a:spcPct val="90000"/>
              </a:lnSpc>
            </a:pPr>
            <a:r>
              <a:rPr lang="en-IN" altLang="en-US" sz="1700">
                <a:solidFill>
                  <a:srgbClr val="262626"/>
                </a:solidFill>
              </a:rPr>
              <a:t>An SEO audit is a comprehensive evaluation of a website's search engine optimization (SEO) performance and overall health. The main purpose of an SEO audit is to identify areas of improvement and uncover issues that may be hindering the website's ability to rank well in search engine results. The SEO audit for lakme is as follows:</a:t>
            </a:r>
            <a:endParaRPr lang="en-IN" sz="1700">
              <a:solidFill>
                <a:srgbClr val="262626"/>
              </a:solidFill>
            </a:endParaRPr>
          </a:p>
        </p:txBody>
      </p:sp>
      <p:sp useBgFill="1">
        <p:nvSpPr>
          <p:cNvPr id="16" name="Rectangle 15">
            <a:extLst>
              <a:ext uri="{FF2B5EF4-FFF2-40B4-BE49-F238E27FC236}">
                <a16:creationId xmlns:a16="http://schemas.microsoft.com/office/drawing/2014/main" id="{6C22FCAC-D7EC-4A52-B153-FF761E223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5491" y="0"/>
            <a:ext cx="7396509"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D328A45C-0934-F921-083A-97CE7A4BB77E}"/>
              </a:ext>
            </a:extLst>
          </p:cNvPr>
          <p:cNvPicPr>
            <a:picLocks noChangeAspect="1"/>
          </p:cNvPicPr>
          <p:nvPr/>
        </p:nvPicPr>
        <p:blipFill>
          <a:blip r:embed="rId3"/>
          <a:stretch>
            <a:fillRect/>
          </a:stretch>
        </p:blipFill>
        <p:spPr>
          <a:xfrm>
            <a:off x="5435910" y="1688403"/>
            <a:ext cx="6098041" cy="3430147"/>
          </a:xfrm>
          <a:prstGeom prst="rect">
            <a:avLst/>
          </a:prstGeom>
        </p:spPr>
      </p:pic>
    </p:spTree>
    <p:extLst>
      <p:ext uri="{BB962C8B-B14F-4D97-AF65-F5344CB8AC3E}">
        <p14:creationId xmlns:p14="http://schemas.microsoft.com/office/powerpoint/2010/main" val="1784317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B77576E5-E7DB-46C7-B0D9-A0AB1878730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15" name="Picture 14">
              <a:extLst>
                <a:ext uri="{FF2B5EF4-FFF2-40B4-BE49-F238E27FC236}">
                  <a16:creationId xmlns:a16="http://schemas.microsoft.com/office/drawing/2014/main" id="{A2C244BC-AB19-460B-9A7B-5BAFE9DEAB00}"/>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6" name="Rectangle 15">
              <a:extLst>
                <a:ext uri="{FF2B5EF4-FFF2-40B4-BE49-F238E27FC236}">
                  <a16:creationId xmlns:a16="http://schemas.microsoft.com/office/drawing/2014/main" id="{C2D7728D-2CB0-4ADE-B6BF-4BA8ED772A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7" name="Picture 16">
              <a:extLst>
                <a:ext uri="{FF2B5EF4-FFF2-40B4-BE49-F238E27FC236}">
                  <a16:creationId xmlns:a16="http://schemas.microsoft.com/office/drawing/2014/main" id="{A3E0EDB8-8162-4D16-9521-52415777B0B4}"/>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8" name="Picture 17">
              <a:extLst>
                <a:ext uri="{FF2B5EF4-FFF2-40B4-BE49-F238E27FC236}">
                  <a16:creationId xmlns:a16="http://schemas.microsoft.com/office/drawing/2014/main" id="{27060CB3-C139-4548-A73F-74689C9292D0}"/>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useBgFill="1">
        <p:nvSpPr>
          <p:cNvPr id="20" name="Rectangle 19">
            <a:extLst>
              <a:ext uri="{FF2B5EF4-FFF2-40B4-BE49-F238E27FC236}">
                <a16:creationId xmlns:a16="http://schemas.microsoft.com/office/drawing/2014/main" id="{DEB4B82D-A989-40D8-A457-F1D9C03455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a:extLst>
              <a:ext uri="{FF2B5EF4-FFF2-40B4-BE49-F238E27FC236}">
                <a16:creationId xmlns:a16="http://schemas.microsoft.com/office/drawing/2014/main" id="{14E99EC7-4ECA-46FD-A4EE-C28A8AC6737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5736" y="28937"/>
            <a:ext cx="12188825" cy="6856214"/>
          </a:xfrm>
          <a:prstGeom prst="rect">
            <a:avLst/>
          </a:prstGeom>
        </p:spPr>
      </p:pic>
      <p:grpSp>
        <p:nvGrpSpPr>
          <p:cNvPr id="24" name="Group 23">
            <a:extLst>
              <a:ext uri="{FF2B5EF4-FFF2-40B4-BE49-F238E27FC236}">
                <a16:creationId xmlns:a16="http://schemas.microsoft.com/office/drawing/2014/main" id="{67034349-EB95-4DEC-941A-A5BEB23CCC1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128956"/>
            <a:ext cx="12234672" cy="658368"/>
            <a:chOff x="-18288" y="3128956"/>
            <a:chExt cx="12234672" cy="658368"/>
          </a:xfrm>
        </p:grpSpPr>
        <p:sp useBgFill="1">
          <p:nvSpPr>
            <p:cNvPr id="25" name="Rounded Rectangle 21">
              <a:extLst>
                <a:ext uri="{FF2B5EF4-FFF2-40B4-BE49-F238E27FC236}">
                  <a16:creationId xmlns:a16="http://schemas.microsoft.com/office/drawing/2014/main" id="{4ED14EF1-39B3-426A-842A-CEA137A65D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2303" y="3128956"/>
              <a:ext cx="45720" cy="658368"/>
            </a:xfrm>
            <a:prstGeom prst="roundRect">
              <a:avLst>
                <a:gd name="adj" fmla="val 50000"/>
              </a:avLst>
            </a:prstGeom>
            <a:ln w="9525">
              <a:noFill/>
            </a:ln>
            <a:effectLst>
              <a:innerShdw blurRad="114300">
                <a:prstClr val="black">
                  <a:alpha val="86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a:ea typeface="+mn-ea"/>
                <a:cs typeface="+mn-cs"/>
              </a:endParaRPr>
            </a:p>
          </p:txBody>
        </p:sp>
        <p:pic>
          <p:nvPicPr>
            <p:cNvPr id="26" name="Picture 25">
              <a:extLst>
                <a:ext uri="{FF2B5EF4-FFF2-40B4-BE49-F238E27FC236}">
                  <a16:creationId xmlns:a16="http://schemas.microsoft.com/office/drawing/2014/main" id="{20BA46E3-54EA-491A-BDC2-C9A945118E5A}"/>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8288" y="3154680"/>
              <a:ext cx="777240" cy="606425"/>
            </a:xfrm>
            <a:prstGeom prst="rect">
              <a:avLst/>
            </a:prstGeom>
          </p:spPr>
        </p:pic>
        <p:sp useBgFill="1">
          <p:nvSpPr>
            <p:cNvPr id="27" name="Rounded Rectangle 27">
              <a:extLst>
                <a:ext uri="{FF2B5EF4-FFF2-40B4-BE49-F238E27FC236}">
                  <a16:creationId xmlns:a16="http://schemas.microsoft.com/office/drawing/2014/main" id="{BC6C1592-02CC-4EA4-9A0E-7BE7C1ED8B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414377" y="3128956"/>
              <a:ext cx="45720" cy="658368"/>
            </a:xfrm>
            <a:prstGeom prst="roundRect">
              <a:avLst>
                <a:gd name="adj" fmla="val 50000"/>
              </a:avLst>
            </a:prstGeom>
            <a:ln w="9525">
              <a:noFill/>
            </a:ln>
            <a:effectLst>
              <a:innerShdw blurRad="114300">
                <a:srgbClr val="171717">
                  <a:alpha val="82745"/>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a:ea typeface="+mn-ea"/>
                <a:cs typeface="+mn-cs"/>
              </a:endParaRPr>
            </a:p>
          </p:txBody>
        </p:sp>
        <p:pic>
          <p:nvPicPr>
            <p:cNvPr id="28" name="Picture 27">
              <a:extLst>
                <a:ext uri="{FF2B5EF4-FFF2-40B4-BE49-F238E27FC236}">
                  <a16:creationId xmlns:a16="http://schemas.microsoft.com/office/drawing/2014/main" id="{367E44A5-FAF8-4D81-90C9-CFD68F1A1312}"/>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flipH="1">
              <a:off x="11439144" y="3154680"/>
              <a:ext cx="777240" cy="606425"/>
            </a:xfrm>
            <a:prstGeom prst="rect">
              <a:avLst/>
            </a:prstGeom>
          </p:spPr>
        </p:pic>
      </p:grpSp>
      <p:sp>
        <p:nvSpPr>
          <p:cNvPr id="4" name="Title 3">
            <a:extLst>
              <a:ext uri="{FF2B5EF4-FFF2-40B4-BE49-F238E27FC236}">
                <a16:creationId xmlns:a16="http://schemas.microsoft.com/office/drawing/2014/main" id="{A130AE51-3722-627D-DE60-3ED242C21D45}"/>
              </a:ext>
            </a:extLst>
          </p:cNvPr>
          <p:cNvSpPr>
            <a:spLocks noGrp="1"/>
          </p:cNvSpPr>
          <p:nvPr>
            <p:ph type="title"/>
          </p:nvPr>
        </p:nvSpPr>
        <p:spPr>
          <a:xfrm>
            <a:off x="1853600" y="1149305"/>
            <a:ext cx="8465888" cy="1169027"/>
          </a:xfrm>
        </p:spPr>
        <p:txBody>
          <a:bodyPr>
            <a:normAutofit/>
          </a:bodyPr>
          <a:lstStyle/>
          <a:p>
            <a:pPr defTabSz="393192"/>
            <a:r>
              <a:rPr lang="en-IN" altLang="en-US" sz="2064" b="1" u="sng" kern="1200" cap="none">
                <a:ln w="3175" cmpd="sng">
                  <a:noFill/>
                </a:ln>
                <a:solidFill>
                  <a:schemeClr val="tx1">
                    <a:lumMod val="85000"/>
                    <a:lumOff val="15000"/>
                  </a:schemeClr>
                </a:solidFill>
                <a:effectLst/>
                <a:latin typeface="+mj-lt"/>
                <a:ea typeface="+mj-ea"/>
                <a:cs typeface="+mj-cs"/>
              </a:rPr>
              <a:t>Rankings of keywords</a:t>
            </a:r>
            <a:r>
              <a:rPr lang="en-IN" altLang="en-US" sz="2064" kern="1200" cap="none">
                <a:ln w="3175" cmpd="sng">
                  <a:noFill/>
                </a:ln>
                <a:solidFill>
                  <a:schemeClr val="tx1">
                    <a:lumMod val="85000"/>
                    <a:lumOff val="15000"/>
                  </a:schemeClr>
                </a:solidFill>
                <a:effectLst/>
                <a:latin typeface="+mj-lt"/>
                <a:ea typeface="+mj-ea"/>
                <a:cs typeface="+mj-cs"/>
              </a:rPr>
              <a:t>:</a:t>
            </a:r>
            <a:endParaRPr lang="en-IN" sz="2400"/>
          </a:p>
        </p:txBody>
      </p:sp>
      <p:sp>
        <p:nvSpPr>
          <p:cNvPr id="7" name="Content Placeholder 6">
            <a:extLst>
              <a:ext uri="{FF2B5EF4-FFF2-40B4-BE49-F238E27FC236}">
                <a16:creationId xmlns:a16="http://schemas.microsoft.com/office/drawing/2014/main" id="{FA2B7EDB-9A5B-4A97-A3C9-720182EBE2D4}"/>
              </a:ext>
            </a:extLst>
          </p:cNvPr>
          <p:cNvSpPr>
            <a:spLocks noGrp="1"/>
          </p:cNvSpPr>
          <p:nvPr>
            <p:ph idx="1"/>
          </p:nvPr>
        </p:nvSpPr>
        <p:spPr>
          <a:xfrm>
            <a:off x="1995630" y="1892238"/>
            <a:ext cx="8323857" cy="3872546"/>
          </a:xfrm>
        </p:spPr>
        <p:txBody>
          <a:bodyPr>
            <a:normAutofit/>
          </a:bodyPr>
          <a:lstStyle/>
          <a:p>
            <a:pPr marL="0" indent="0" algn="just" defTabSz="393192">
              <a:spcAft>
                <a:spcPts val="516"/>
              </a:spcAft>
              <a:buNone/>
            </a:pPr>
            <a:r>
              <a:rPr lang="en-IN" altLang="en-US" sz="1720" kern="1200" cap="none">
                <a:solidFill>
                  <a:schemeClr val="tx1">
                    <a:lumMod val="85000"/>
                    <a:lumOff val="15000"/>
                  </a:schemeClr>
                </a:solidFill>
                <a:effectLst/>
                <a:latin typeface="+mn-lt"/>
                <a:ea typeface="+mn-ea"/>
                <a:cs typeface="+mn-cs"/>
              </a:rPr>
              <a:t> </a:t>
            </a:r>
            <a:r>
              <a:rPr lang="en-IN" altLang="en-US" sz="1720" kern="1200" cap="none">
                <a:solidFill>
                  <a:schemeClr val="tx1">
                    <a:lumMod val="85000"/>
                    <a:lumOff val="15000"/>
                  </a:schemeClr>
                </a:solidFill>
                <a:effectLst/>
                <a:latin typeface="Arial" panose="020B0604020202020204" pitchFamily="34" charset="0"/>
                <a:ea typeface="+mn-ea"/>
                <a:cs typeface="Arial" panose="020B0604020202020204" pitchFamily="34" charset="0"/>
              </a:rPr>
              <a:t>Keyword rankings refer to the positions that specific keywords or key phrases hold in the search engine results pages (</a:t>
            </a:r>
            <a:r>
              <a:rPr lang="en-IN" altLang="en-US" sz="1720" kern="1200" cap="none" err="1">
                <a:solidFill>
                  <a:schemeClr val="tx1">
                    <a:lumMod val="85000"/>
                    <a:lumOff val="15000"/>
                  </a:schemeClr>
                </a:solidFill>
                <a:effectLst/>
                <a:latin typeface="Arial" panose="020B0604020202020204" pitchFamily="34" charset="0"/>
                <a:ea typeface="+mn-ea"/>
                <a:cs typeface="Arial" panose="020B0604020202020204" pitchFamily="34" charset="0"/>
              </a:rPr>
              <a:t>serps</a:t>
            </a:r>
            <a:r>
              <a:rPr lang="en-IN" altLang="en-US" sz="1720" kern="1200" cap="none">
                <a:solidFill>
                  <a:schemeClr val="tx1">
                    <a:lumMod val="85000"/>
                    <a:lumOff val="15000"/>
                  </a:schemeClr>
                </a:solidFill>
                <a:effectLst/>
                <a:latin typeface="Arial" panose="020B0604020202020204" pitchFamily="34" charset="0"/>
                <a:ea typeface="+mn-ea"/>
                <a:cs typeface="Arial" panose="020B0604020202020204" pitchFamily="34" charset="0"/>
              </a:rPr>
              <a:t>) when users search for those terms.</a:t>
            </a:r>
          </a:p>
          <a:p>
            <a:pPr marL="0" indent="0">
              <a:buNone/>
            </a:pPr>
            <a:endParaRPr lang="en-IN" sz="2000"/>
          </a:p>
        </p:txBody>
      </p:sp>
      <p:sp>
        <p:nvSpPr>
          <p:cNvPr id="9" name="TextBox 8">
            <a:extLst>
              <a:ext uri="{FF2B5EF4-FFF2-40B4-BE49-F238E27FC236}">
                <a16:creationId xmlns:a16="http://schemas.microsoft.com/office/drawing/2014/main" id="{A75FAAB5-020A-CFCE-92DE-1F2DAEE0F4AD}"/>
              </a:ext>
            </a:extLst>
          </p:cNvPr>
          <p:cNvSpPr txBox="1"/>
          <p:nvPr/>
        </p:nvSpPr>
        <p:spPr>
          <a:xfrm>
            <a:off x="2091775" y="2131558"/>
            <a:ext cx="8227712" cy="4225772"/>
          </a:xfrm>
          <a:prstGeom prst="rect">
            <a:avLst/>
          </a:prstGeom>
          <a:noFill/>
        </p:spPr>
        <p:txBody>
          <a:bodyPr wrap="square">
            <a:spAutoFit/>
          </a:bodyPr>
          <a:lstStyle/>
          <a:p>
            <a:pPr algn="just" defTabSz="393192">
              <a:spcAft>
                <a:spcPts val="600"/>
              </a:spcAft>
            </a:pPr>
            <a:r>
              <a:rPr lang="en-US" sz="1720" kern="1200">
                <a:solidFill>
                  <a:schemeClr val="tx1"/>
                </a:solidFill>
                <a:latin typeface="+mn-lt"/>
                <a:ea typeface="+mn-ea"/>
                <a:cs typeface="+mn-cs"/>
              </a:rPr>
              <a:t> </a:t>
            </a:r>
          </a:p>
          <a:p>
            <a:pPr algn="just" defTabSz="393192">
              <a:spcAft>
                <a:spcPts val="600"/>
              </a:spcAft>
            </a:pPr>
            <a:endParaRPr lang="en-US" sz="1720" kern="1200">
              <a:solidFill>
                <a:schemeClr val="tx1"/>
              </a:solidFill>
              <a:latin typeface="+mn-lt"/>
              <a:ea typeface="+mn-ea"/>
              <a:cs typeface="+mn-cs"/>
            </a:endParaRPr>
          </a:p>
          <a:p>
            <a:pPr algn="just" defTabSz="393192">
              <a:spcAft>
                <a:spcPts val="600"/>
              </a:spcAft>
            </a:pPr>
            <a:endParaRPr lang="en-US" sz="1720" kern="1200">
              <a:solidFill>
                <a:schemeClr val="tx1"/>
              </a:solidFill>
              <a:latin typeface="+mn-lt"/>
              <a:ea typeface="+mn-ea"/>
              <a:cs typeface="+mn-cs"/>
            </a:endParaRPr>
          </a:p>
          <a:p>
            <a:pPr algn="just" defTabSz="393192">
              <a:spcAft>
                <a:spcPts val="600"/>
              </a:spcAft>
            </a:pPr>
            <a:r>
              <a:rPr lang="en-US" sz="1720" kern="1200">
                <a:solidFill>
                  <a:schemeClr val="tx1"/>
                </a:solidFill>
                <a:latin typeface="+mn-lt"/>
                <a:ea typeface="+mn-ea"/>
                <a:cs typeface="+mn-cs"/>
              </a:rPr>
              <a:t>#3 Denim Brand in the country.</a:t>
            </a:r>
          </a:p>
          <a:p>
            <a:pPr algn="just" defTabSz="393192">
              <a:spcAft>
                <a:spcPts val="600"/>
              </a:spcAft>
            </a:pPr>
            <a:r>
              <a:rPr lang="en-US" sz="1720" kern="1200">
                <a:solidFill>
                  <a:schemeClr val="tx1"/>
                </a:solidFill>
                <a:latin typeface="+mn-lt"/>
                <a:ea typeface="+mn-ea"/>
                <a:cs typeface="+mn-cs"/>
              </a:rPr>
              <a:t>• India's first homegrown denim brand and one of the coolest youth                     apparel brands in the country with a play in denims, tees and casual shirts </a:t>
            </a:r>
          </a:p>
          <a:p>
            <a:pPr algn="just" defTabSz="393192">
              <a:spcAft>
                <a:spcPts val="600"/>
              </a:spcAft>
            </a:pPr>
            <a:r>
              <a:rPr lang="en-US" sz="1720" kern="1200">
                <a:solidFill>
                  <a:schemeClr val="tx1"/>
                </a:solidFill>
                <a:latin typeface="+mn-lt"/>
                <a:ea typeface="+mn-ea"/>
                <a:cs typeface="+mn-cs"/>
              </a:rPr>
              <a:t>• Well defined categories with Innovative jeans wear in FM, Entry price    point heavy in FMX range &amp; Urban play for digital natives in FM2001 </a:t>
            </a:r>
          </a:p>
          <a:p>
            <a:pPr algn="just" defTabSz="393192">
              <a:spcAft>
                <a:spcPts val="600"/>
              </a:spcAft>
            </a:pPr>
            <a:r>
              <a:rPr lang="en-US" sz="1720" kern="1200">
                <a:solidFill>
                  <a:schemeClr val="tx1"/>
                </a:solidFill>
                <a:latin typeface="+mn-lt"/>
                <a:ea typeface="+mn-ea"/>
                <a:cs typeface="+mn-cs"/>
              </a:rPr>
              <a:t>• FMX Model stores for small tier towns of India, and strategic partnership                                   with Flipkart group to strengthen its innovative, online first mindset </a:t>
            </a:r>
          </a:p>
          <a:p>
            <a:pPr algn="just" defTabSz="393192">
              <a:spcAft>
                <a:spcPts val="600"/>
              </a:spcAft>
            </a:pPr>
            <a:r>
              <a:rPr lang="en-US" sz="1720" kern="1200">
                <a:solidFill>
                  <a:schemeClr val="tx1"/>
                </a:solidFill>
                <a:latin typeface="+mn-lt"/>
                <a:ea typeface="+mn-ea"/>
                <a:cs typeface="+mn-cs"/>
              </a:rPr>
              <a:t>•  Size : ~400+ Cr NSV turnover </a:t>
            </a:r>
          </a:p>
          <a:p>
            <a:pPr algn="just" defTabSz="393192">
              <a:spcAft>
                <a:spcPts val="600"/>
              </a:spcAft>
            </a:pPr>
            <a:r>
              <a:rPr lang="en-US" sz="1720" kern="1200">
                <a:solidFill>
                  <a:schemeClr val="tx1"/>
                </a:solidFill>
                <a:latin typeface="+mn-lt"/>
                <a:ea typeface="+mn-ea"/>
                <a:cs typeface="+mn-cs"/>
              </a:rPr>
              <a:t>•  Revenue CAGR# : 18%</a:t>
            </a:r>
          </a:p>
          <a:p>
            <a:pPr algn="just" defTabSz="393192">
              <a:spcAft>
                <a:spcPts val="600"/>
              </a:spcAft>
            </a:pPr>
            <a:r>
              <a:rPr lang="en-US" sz="1720" kern="1200">
                <a:solidFill>
                  <a:schemeClr val="tx1"/>
                </a:solidFill>
                <a:latin typeface="+mn-lt"/>
                <a:ea typeface="+mn-ea"/>
                <a:cs typeface="+mn-cs"/>
              </a:rPr>
              <a:t>•  Store Count : 250+</a:t>
            </a:r>
            <a:endParaRPr lang="en-IN" sz="2000"/>
          </a:p>
        </p:txBody>
      </p:sp>
    </p:spTree>
    <p:extLst>
      <p:ext uri="{BB962C8B-B14F-4D97-AF65-F5344CB8AC3E}">
        <p14:creationId xmlns:p14="http://schemas.microsoft.com/office/powerpoint/2010/main" val="34033432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2AC0F86-9A78-4E84-A4B4-ADB8B2629A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4AF78B9E-8BE2-4706-9377-A05FA25ABAB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14" name="Picture 13">
              <a:extLst>
                <a:ext uri="{FF2B5EF4-FFF2-40B4-BE49-F238E27FC236}">
                  <a16:creationId xmlns:a16="http://schemas.microsoft.com/office/drawing/2014/main" id="{32CDFDE2-4DB3-4623-BA21-187D1B710FB9}"/>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Rectangle 14">
              <a:extLst>
                <a:ext uri="{FF2B5EF4-FFF2-40B4-BE49-F238E27FC236}">
                  <a16:creationId xmlns:a16="http://schemas.microsoft.com/office/drawing/2014/main" id="{ED74B2AA-1443-4E9B-8462-F7F5B8525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6" name="Picture 15">
              <a:extLst>
                <a:ext uri="{FF2B5EF4-FFF2-40B4-BE49-F238E27FC236}">
                  <a16:creationId xmlns:a16="http://schemas.microsoft.com/office/drawing/2014/main" id="{9BB652B6-7300-49EC-9422-EF5342492AF1}"/>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7" name="Picture 16">
              <a:extLst>
                <a:ext uri="{FF2B5EF4-FFF2-40B4-BE49-F238E27FC236}">
                  <a16:creationId xmlns:a16="http://schemas.microsoft.com/office/drawing/2014/main" id="{D0909587-01DE-424D-A15F-DAA28CF2CD38}"/>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1">
            <a:extLst>
              <a:ext uri="{FF2B5EF4-FFF2-40B4-BE49-F238E27FC236}">
                <a16:creationId xmlns:a16="http://schemas.microsoft.com/office/drawing/2014/main" id="{62671692-BFC9-1C30-59CC-99DE62932F9F}"/>
              </a:ext>
            </a:extLst>
          </p:cNvPr>
          <p:cNvSpPr>
            <a:spLocks noGrp="1"/>
          </p:cNvSpPr>
          <p:nvPr>
            <p:ph type="title"/>
          </p:nvPr>
        </p:nvSpPr>
        <p:spPr>
          <a:xfrm>
            <a:off x="7535825" y="982132"/>
            <a:ext cx="3360772" cy="1303867"/>
          </a:xfrm>
        </p:spPr>
        <p:txBody>
          <a:bodyPr>
            <a:normAutofit/>
          </a:bodyPr>
          <a:lstStyle/>
          <a:p>
            <a:pPr>
              <a:lnSpc>
                <a:spcPct val="90000"/>
              </a:lnSpc>
            </a:pPr>
            <a:r>
              <a:rPr lang="en-IN" sz="3100" b="1" i="0">
                <a:effectLst/>
              </a:rPr>
              <a:t>Email Marketing</a:t>
            </a:r>
            <a:r>
              <a:rPr lang="en-IN" sz="3100" b="0" i="0">
                <a:effectLst/>
              </a:rPr>
              <a:t>:</a:t>
            </a:r>
            <a:br>
              <a:rPr lang="en-IN" sz="3100" b="0" i="0">
                <a:effectLst/>
              </a:rPr>
            </a:br>
            <a:endParaRPr lang="en-IN" sz="3100"/>
          </a:p>
        </p:txBody>
      </p:sp>
      <p:sp>
        <p:nvSpPr>
          <p:cNvPr id="19" name="Rectangle 18">
            <a:extLst>
              <a:ext uri="{FF2B5EF4-FFF2-40B4-BE49-F238E27FC236}">
                <a16:creationId xmlns:a16="http://schemas.microsoft.com/office/drawing/2014/main" id="{69A54E25-1C05-48E5-A5CC-3778C1D363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2643" y="1092200"/>
            <a:ext cx="5942687" cy="4515104"/>
          </a:xfrm>
          <a:prstGeom prst="rect">
            <a:avLst/>
          </a:prstGeom>
          <a:solidFill>
            <a:schemeClr val="bg1"/>
          </a:solidFill>
          <a:ln w="57150" cmpd="thickThin">
            <a:solidFill>
              <a:schemeClr val="tx1">
                <a:lumMod val="50000"/>
                <a:lumOff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hands typing on a keyboard&#10;&#10;Description automatically generated">
            <a:extLst>
              <a:ext uri="{FF2B5EF4-FFF2-40B4-BE49-F238E27FC236}">
                <a16:creationId xmlns:a16="http://schemas.microsoft.com/office/drawing/2014/main" id="{F5016C6A-59A5-749A-AFCA-28DCCA30F1BC}"/>
              </a:ext>
            </a:extLst>
          </p:cNvPr>
          <p:cNvPicPr>
            <a:picLocks noChangeAspect="1"/>
          </p:cNvPicPr>
          <p:nvPr/>
        </p:nvPicPr>
        <p:blipFill rotWithShape="1">
          <a:blip r:embed="rId5">
            <a:extLst>
              <a:ext uri="{837473B0-CC2E-450A-ABE3-18F120FF3D39}">
                <a1611:picAttrSrcUrl xmlns:a1611="http://schemas.microsoft.com/office/drawing/2016/11/main" r:id="rId6"/>
              </a:ext>
            </a:extLst>
          </a:blip>
          <a:srcRect l="13824" r="9226" b="-1"/>
          <a:stretch/>
        </p:blipFill>
        <p:spPr>
          <a:xfrm>
            <a:off x="1412683" y="1410208"/>
            <a:ext cx="5278777" cy="3858780"/>
          </a:xfrm>
          <a:prstGeom prst="rect">
            <a:avLst/>
          </a:prstGeom>
        </p:spPr>
      </p:pic>
      <p:cxnSp>
        <p:nvCxnSpPr>
          <p:cNvPr id="21" name="Straight Connector 20">
            <a:extLst>
              <a:ext uri="{FF2B5EF4-FFF2-40B4-BE49-F238E27FC236}">
                <a16:creationId xmlns:a16="http://schemas.microsoft.com/office/drawing/2014/main" id="{0E5D0023-B23E-4823-8D72-B07FFF8CAE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20089" y="2400639"/>
            <a:ext cx="3376508" cy="0"/>
          </a:xfrm>
          <a:prstGeom prst="line">
            <a:avLst/>
          </a:prstGeom>
        </p:spPr>
        <p:style>
          <a:lnRef idx="2">
            <a:schemeClr val="accent1"/>
          </a:lnRef>
          <a:fillRef idx="0">
            <a:schemeClr val="accent1"/>
          </a:fillRef>
          <a:effectRef idx="1">
            <a:schemeClr val="accent1"/>
          </a:effectRef>
          <a:fontRef idx="minor">
            <a:schemeClr val="tx1"/>
          </a:fontRef>
        </p:style>
      </p:cxnSp>
      <p:sp>
        <p:nvSpPr>
          <p:cNvPr id="3" name="Content Placeholder 2">
            <a:extLst>
              <a:ext uri="{FF2B5EF4-FFF2-40B4-BE49-F238E27FC236}">
                <a16:creationId xmlns:a16="http://schemas.microsoft.com/office/drawing/2014/main" id="{24729BDB-45D7-FF80-FEC0-5548EE8340B2}"/>
              </a:ext>
            </a:extLst>
          </p:cNvPr>
          <p:cNvSpPr>
            <a:spLocks noGrp="1"/>
          </p:cNvSpPr>
          <p:nvPr>
            <p:ph idx="1"/>
          </p:nvPr>
        </p:nvSpPr>
        <p:spPr>
          <a:xfrm>
            <a:off x="7535824" y="2556932"/>
            <a:ext cx="3360771" cy="3318936"/>
          </a:xfrm>
        </p:spPr>
        <p:txBody>
          <a:bodyPr>
            <a:normAutofit/>
          </a:bodyPr>
          <a:lstStyle/>
          <a:p>
            <a:pPr>
              <a:lnSpc>
                <a:spcPct val="90000"/>
              </a:lnSpc>
            </a:pPr>
            <a:endParaRPr lang="en-US" sz="1300" b="1" i="0">
              <a:effectLst/>
              <a:latin typeface="+mj-lt"/>
            </a:endParaRPr>
          </a:p>
          <a:p>
            <a:pPr>
              <a:lnSpc>
                <a:spcPct val="90000"/>
              </a:lnSpc>
            </a:pPr>
            <a:r>
              <a:rPr lang="en-US" sz="1300" b="1" i="0">
                <a:effectLst/>
                <a:latin typeface="+mj-lt"/>
              </a:rPr>
              <a:t>Flying Machine Head Office Email ID:</a:t>
            </a:r>
            <a:r>
              <a:rPr lang="en-US" sz="1300" b="0" i="0">
                <a:effectLst/>
                <a:latin typeface="+mj-lt"/>
              </a:rPr>
              <a:t> </a:t>
            </a:r>
            <a:r>
              <a:rPr lang="en-US" sz="1300" b="1" i="0" u="none" strike="noStrike">
                <a:effectLst/>
                <a:latin typeface="+mj-lt"/>
                <a:hlinkClick r:id="rId7"/>
              </a:rPr>
              <a:t>care@nnnow.com</a:t>
            </a:r>
            <a:endParaRPr lang="en-US" sz="1300" b="0" i="0">
              <a:effectLst/>
              <a:latin typeface="+mj-lt"/>
            </a:endParaRPr>
          </a:p>
          <a:p>
            <a:pPr>
              <a:lnSpc>
                <a:spcPct val="90000"/>
              </a:lnSpc>
            </a:pPr>
            <a:r>
              <a:rPr lang="en-US" sz="1300" b="0" i="0">
                <a:effectLst/>
                <a:latin typeface="+mj-lt"/>
              </a:rPr>
              <a:t>Retail brands like fashion stores have an industry average open rate of 18.39% and an average click rate of 2.25% for their marketing emails, </a:t>
            </a:r>
            <a:r>
              <a:rPr lang="en-US" sz="1300" b="0" i="0">
                <a:effectLst/>
                <a:latin typeface="+mj-lt"/>
                <a:hlinkClick r:id="rId8"/>
              </a:rPr>
              <a:t>according to Mailchimp</a:t>
            </a:r>
            <a:r>
              <a:rPr lang="en-US" sz="1300" b="0" i="0">
                <a:effectLst/>
                <a:latin typeface="+mj-lt"/>
              </a:rPr>
              <a:t>.</a:t>
            </a:r>
          </a:p>
          <a:p>
            <a:pPr>
              <a:lnSpc>
                <a:spcPct val="90000"/>
              </a:lnSpc>
            </a:pPr>
            <a:r>
              <a:rPr lang="en-US" sz="1300" b="0" i="0">
                <a:effectLst/>
                <a:latin typeface="+mj-lt"/>
              </a:rPr>
              <a:t>There’s a reason the average return on investment for email marketing is still </a:t>
            </a:r>
            <a:r>
              <a:rPr lang="en-US" sz="1300" b="0" i="0">
                <a:effectLst/>
                <a:latin typeface="+mj-lt"/>
                <a:hlinkClick r:id="rId9"/>
              </a:rPr>
              <a:t>$42 for every dollar</a:t>
            </a:r>
            <a:r>
              <a:rPr lang="en-US" sz="1300" b="0" i="0">
                <a:effectLst/>
                <a:latin typeface="+mj-lt"/>
              </a:rPr>
              <a:t>. It’s simple yet so effective. In total, email marketing is responsible for </a:t>
            </a:r>
            <a:r>
              <a:rPr lang="en-US" sz="1300" b="0" i="0">
                <a:effectLst/>
                <a:latin typeface="+mj-lt"/>
                <a:hlinkClick r:id="rId10"/>
              </a:rPr>
              <a:t>81% of customer acquisition</a:t>
            </a:r>
            <a:r>
              <a:rPr lang="en-US" sz="1300" b="0" i="0">
                <a:effectLst/>
                <a:latin typeface="+mj-lt"/>
              </a:rPr>
              <a:t> and 80% of customer retention.</a:t>
            </a:r>
            <a:endParaRPr lang="en-IN" sz="1300">
              <a:latin typeface="+mj-lt"/>
            </a:endParaRPr>
          </a:p>
        </p:txBody>
      </p:sp>
      <p:sp>
        <p:nvSpPr>
          <p:cNvPr id="6" name="TextBox 5">
            <a:extLst>
              <a:ext uri="{FF2B5EF4-FFF2-40B4-BE49-F238E27FC236}">
                <a16:creationId xmlns:a16="http://schemas.microsoft.com/office/drawing/2014/main" id="{0DDC9141-A942-17AC-7841-F3A57110D5C7}"/>
              </a:ext>
            </a:extLst>
          </p:cNvPr>
          <p:cNvSpPr txBox="1"/>
          <p:nvPr/>
        </p:nvSpPr>
        <p:spPr>
          <a:xfrm>
            <a:off x="6506729" y="5068933"/>
            <a:ext cx="184731" cy="200055"/>
          </a:xfrm>
          <a:prstGeom prst="rect">
            <a:avLst/>
          </a:prstGeom>
          <a:solidFill>
            <a:srgbClr val="000000"/>
          </a:solidFill>
        </p:spPr>
        <p:txBody>
          <a:bodyPr wrap="none" lIns="91440" tIns="45720" rIns="91440" bIns="45720" anchor="t">
            <a:spAutoFit/>
          </a:bodyPr>
          <a:lstStyle/>
          <a:p>
            <a:pPr algn="r">
              <a:spcAft>
                <a:spcPts val="600"/>
              </a:spcAft>
            </a:pPr>
            <a:endParaRPr lang="en-US" sz="700">
              <a:solidFill>
                <a:srgbClr val="FFFFFF"/>
              </a:solidFill>
            </a:endParaRPr>
          </a:p>
        </p:txBody>
      </p:sp>
    </p:spTree>
    <p:extLst>
      <p:ext uri="{BB962C8B-B14F-4D97-AF65-F5344CB8AC3E}">
        <p14:creationId xmlns:p14="http://schemas.microsoft.com/office/powerpoint/2010/main" val="27516816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useBgFill="1">
        <p:nvSpPr>
          <p:cNvPr id="1048" name="Rectangle 1047">
            <a:extLst>
              <a:ext uri="{FF2B5EF4-FFF2-40B4-BE49-F238E27FC236}">
                <a16:creationId xmlns:a16="http://schemas.microsoft.com/office/drawing/2014/main" id="{A440FBE6-72B7-43D4-A8EB-FDBC35FE56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50" name="Group 1049">
            <a:extLst>
              <a:ext uri="{FF2B5EF4-FFF2-40B4-BE49-F238E27FC236}">
                <a16:creationId xmlns:a16="http://schemas.microsoft.com/office/drawing/2014/main" id="{647B8492-BC4D-4046-B35A-C38E0349406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1051" name="Picture 1050">
              <a:extLst>
                <a:ext uri="{FF2B5EF4-FFF2-40B4-BE49-F238E27FC236}">
                  <a16:creationId xmlns:a16="http://schemas.microsoft.com/office/drawing/2014/main" id="{47264A7B-BD07-443B-B4AE-B7D112274D0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052" name="Rectangle 1051">
              <a:extLst>
                <a:ext uri="{FF2B5EF4-FFF2-40B4-BE49-F238E27FC236}">
                  <a16:creationId xmlns:a16="http://schemas.microsoft.com/office/drawing/2014/main" id="{8D9B85B4-ACC6-412B-BC6B-2163BCCDFB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53" name="Picture 1052">
              <a:extLst>
                <a:ext uri="{FF2B5EF4-FFF2-40B4-BE49-F238E27FC236}">
                  <a16:creationId xmlns:a16="http://schemas.microsoft.com/office/drawing/2014/main" id="{17D5E57D-F913-44D3-9AF3-FCDFAE64F7E9}"/>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054" name="Picture 1053">
              <a:extLst>
                <a:ext uri="{FF2B5EF4-FFF2-40B4-BE49-F238E27FC236}">
                  <a16:creationId xmlns:a16="http://schemas.microsoft.com/office/drawing/2014/main" id="{BCF01E4E-4102-455A-BC41-D5F848B94177}"/>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1">
            <a:extLst>
              <a:ext uri="{FF2B5EF4-FFF2-40B4-BE49-F238E27FC236}">
                <a16:creationId xmlns:a16="http://schemas.microsoft.com/office/drawing/2014/main" id="{583E316F-9383-9BCC-028F-720CA6F0F053}"/>
              </a:ext>
            </a:extLst>
          </p:cNvPr>
          <p:cNvSpPr>
            <a:spLocks noGrp="1"/>
          </p:cNvSpPr>
          <p:nvPr>
            <p:ph type="title"/>
          </p:nvPr>
        </p:nvSpPr>
        <p:spPr>
          <a:xfrm>
            <a:off x="1295402" y="982132"/>
            <a:ext cx="3660056" cy="1325373"/>
          </a:xfrm>
        </p:spPr>
        <p:txBody>
          <a:bodyPr vert="horz" lIns="91440" tIns="45720" rIns="91440" bIns="45720" rtlCol="0" anchor="b">
            <a:normAutofit/>
          </a:bodyPr>
          <a:lstStyle/>
          <a:p>
            <a:r>
              <a:rPr lang="en-US" sz="2400" b="1" i="0"/>
              <a:t>Social Media Marketing:</a:t>
            </a:r>
            <a:br>
              <a:rPr lang="en-US" sz="2400" b="0" i="0"/>
            </a:br>
            <a:endParaRPr lang="en-US" sz="2400"/>
          </a:p>
        </p:txBody>
      </p:sp>
      <p:cxnSp>
        <p:nvCxnSpPr>
          <p:cNvPr id="1056" name="Straight Connector 1055">
            <a:extLst>
              <a:ext uri="{FF2B5EF4-FFF2-40B4-BE49-F238E27FC236}">
                <a16:creationId xmlns:a16="http://schemas.microsoft.com/office/drawing/2014/main" id="{16652DC1-CA18-4263-AC06-BAB0B05EC78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95401" y="2400639"/>
            <a:ext cx="3660057" cy="0"/>
          </a:xfrm>
          <a:prstGeom prst="line">
            <a:avLst/>
          </a:prstGeom>
        </p:spPr>
        <p:style>
          <a:lnRef idx="2">
            <a:schemeClr val="accent1"/>
          </a:lnRef>
          <a:fillRef idx="0">
            <a:schemeClr val="accent1"/>
          </a:fillRef>
          <a:effectRef idx="1">
            <a:schemeClr val="accent1"/>
          </a:effectRef>
          <a:fontRef idx="minor">
            <a:schemeClr val="tx1"/>
          </a:fontRef>
        </p:style>
      </p:cxnSp>
      <p:sp>
        <p:nvSpPr>
          <p:cNvPr id="8" name="Content Placeholder 7">
            <a:extLst>
              <a:ext uri="{FF2B5EF4-FFF2-40B4-BE49-F238E27FC236}">
                <a16:creationId xmlns:a16="http://schemas.microsoft.com/office/drawing/2014/main" id="{169437EB-1021-0F3A-E273-E7414A8F1110}"/>
              </a:ext>
            </a:extLst>
          </p:cNvPr>
          <p:cNvSpPr>
            <a:spLocks noGrp="1"/>
          </p:cNvSpPr>
          <p:nvPr>
            <p:ph idx="1"/>
          </p:nvPr>
        </p:nvSpPr>
        <p:spPr>
          <a:xfrm>
            <a:off x="1295401" y="2493774"/>
            <a:ext cx="3660057" cy="3382094"/>
          </a:xfrm>
        </p:spPr>
        <p:txBody>
          <a:bodyPr vert="horz" lIns="91440" tIns="45720" rIns="91440" bIns="45720" rtlCol="0" anchor="t">
            <a:normAutofit/>
          </a:bodyPr>
          <a:lstStyle/>
          <a:p>
            <a:pPr algn="ctr"/>
            <a:r>
              <a:rPr lang="en-US" sz="1600" b="0" i="0"/>
              <a:t>In addition to managing your social media accounts, influencer marketing should be an essential part of your overall strategy. Influencer marketing budgets are increasing year-over-year, with </a:t>
            </a:r>
            <a:r>
              <a:rPr lang="en-US" sz="1600" i="0" u="none" strike="noStrike">
                <a:hlinkClick r:id="rId5"/>
              </a:rPr>
              <a:t>17 percent</a:t>
            </a:r>
            <a:r>
              <a:rPr lang="en-US" sz="1600" b="0" i="0"/>
              <a:t> of companies planning to spend more than half of their budget on this marketing method. There are several ways you can work with influencers to increase sales and spread brand awareness.</a:t>
            </a:r>
            <a:endParaRPr lang="en-US" sz="1600"/>
          </a:p>
        </p:txBody>
      </p:sp>
      <p:pic>
        <p:nvPicPr>
          <p:cNvPr id="3" name="Picture 2" descr="A globe surrounded by different colored icons&#10;&#10;Description automatically generated">
            <a:extLst>
              <a:ext uri="{FF2B5EF4-FFF2-40B4-BE49-F238E27FC236}">
                <a16:creationId xmlns:a16="http://schemas.microsoft.com/office/drawing/2014/main" id="{E758FD7A-A040-8160-FB65-715724B087F3}"/>
              </a:ext>
            </a:extLst>
          </p:cNvPr>
          <p:cNvPicPr>
            <a:picLocks noChangeAspect="1"/>
          </p:cNvPicPr>
          <p:nvPr/>
        </p:nvPicPr>
        <p:blipFill rotWithShape="1">
          <a:blip r:embed="rId6">
            <a:extLst>
              <a:ext uri="{837473B0-CC2E-450A-ABE3-18F120FF3D39}">
                <a1611:picAttrSrcUrl xmlns:a1611="http://schemas.microsoft.com/office/drawing/2016/11/main" r:id="rId7"/>
              </a:ext>
            </a:extLst>
          </a:blip>
          <a:srcRect t="3096" r="2" b="7433"/>
          <a:stretch/>
        </p:blipFill>
        <p:spPr>
          <a:xfrm>
            <a:off x="5418668" y="982131"/>
            <a:ext cx="5469466" cy="4893735"/>
          </a:xfrm>
          <a:prstGeom prst="rect">
            <a:avLst/>
          </a:prstGeom>
          <a:ln w="57150" cmpd="thickThin">
            <a:solidFill>
              <a:schemeClr val="tx1">
                <a:lumMod val="50000"/>
                <a:lumOff val="50000"/>
              </a:schemeClr>
            </a:solidFill>
            <a:miter lim="800000"/>
          </a:ln>
        </p:spPr>
      </p:pic>
      <p:sp>
        <p:nvSpPr>
          <p:cNvPr id="4" name="TextBox 3">
            <a:extLst>
              <a:ext uri="{FF2B5EF4-FFF2-40B4-BE49-F238E27FC236}">
                <a16:creationId xmlns:a16="http://schemas.microsoft.com/office/drawing/2014/main" id="{57D6E9C8-6CA2-E5A5-3747-CBB8F43F75A1}"/>
              </a:ext>
            </a:extLst>
          </p:cNvPr>
          <p:cNvSpPr txBox="1"/>
          <p:nvPr/>
        </p:nvSpPr>
        <p:spPr>
          <a:xfrm>
            <a:off x="10703403" y="5675811"/>
            <a:ext cx="184731" cy="200055"/>
          </a:xfrm>
          <a:prstGeom prst="rect">
            <a:avLst/>
          </a:prstGeom>
          <a:solidFill>
            <a:srgbClr val="000000"/>
          </a:solidFill>
        </p:spPr>
        <p:txBody>
          <a:bodyPr wrap="none" lIns="91440" tIns="45720" rIns="91440" bIns="45720" anchor="t">
            <a:spAutoFit/>
          </a:bodyPr>
          <a:lstStyle/>
          <a:p>
            <a:pPr algn="r">
              <a:spcAft>
                <a:spcPts val="600"/>
              </a:spcAft>
            </a:pPr>
            <a:endParaRPr lang="en-US" sz="700">
              <a:solidFill>
                <a:srgbClr val="FFFFFF"/>
              </a:solidFill>
            </a:endParaRPr>
          </a:p>
        </p:txBody>
      </p:sp>
    </p:spTree>
    <p:extLst>
      <p:ext uri="{BB962C8B-B14F-4D97-AF65-F5344CB8AC3E}">
        <p14:creationId xmlns:p14="http://schemas.microsoft.com/office/powerpoint/2010/main" val="35647475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grpSp>
        <p:nvGrpSpPr>
          <p:cNvPr id="39" name="Group 38">
            <a:extLst>
              <a:ext uri="{FF2B5EF4-FFF2-40B4-BE49-F238E27FC236}">
                <a16:creationId xmlns:a16="http://schemas.microsoft.com/office/drawing/2014/main" id="{DFB5D1BB-0703-437B-BD1E-1D07F8A2730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40" name="Picture 39">
              <a:extLst>
                <a:ext uri="{FF2B5EF4-FFF2-40B4-BE49-F238E27FC236}">
                  <a16:creationId xmlns:a16="http://schemas.microsoft.com/office/drawing/2014/main" id="{3886586B-3F0F-4593-B272-AE75AD0F0929}"/>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41" name="Rectangle 40">
              <a:extLst>
                <a:ext uri="{FF2B5EF4-FFF2-40B4-BE49-F238E27FC236}">
                  <a16:creationId xmlns:a16="http://schemas.microsoft.com/office/drawing/2014/main" id="{020DEB59-BF94-41B5-8F16-8B10442EE0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42" name="Picture 41">
              <a:extLst>
                <a:ext uri="{FF2B5EF4-FFF2-40B4-BE49-F238E27FC236}">
                  <a16:creationId xmlns:a16="http://schemas.microsoft.com/office/drawing/2014/main" id="{9A3BEF6F-FC03-43B1-8D1B-8DA3A360DBF0}"/>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43" name="Picture 42">
              <a:extLst>
                <a:ext uri="{FF2B5EF4-FFF2-40B4-BE49-F238E27FC236}">
                  <a16:creationId xmlns:a16="http://schemas.microsoft.com/office/drawing/2014/main" id="{0F49BA32-A501-4C79-9A72-92587AB9EEFE}"/>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cxnSp>
        <p:nvCxnSpPr>
          <p:cNvPr id="45" name="Straight Connector 44">
            <a:extLst>
              <a:ext uri="{FF2B5EF4-FFF2-40B4-BE49-F238E27FC236}">
                <a16:creationId xmlns:a16="http://schemas.microsoft.com/office/drawing/2014/main" id="{883F92AF-2403-4558-B1D7-72130A1E4BC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useBgFill="1">
        <p:nvSpPr>
          <p:cNvPr id="47" name="Rectangle 46">
            <a:extLst>
              <a:ext uri="{FF2B5EF4-FFF2-40B4-BE49-F238E27FC236}">
                <a16:creationId xmlns:a16="http://schemas.microsoft.com/office/drawing/2014/main" id="{A440FBE6-72B7-43D4-A8EB-FDBC35FE56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9" name="Group 48">
            <a:extLst>
              <a:ext uri="{FF2B5EF4-FFF2-40B4-BE49-F238E27FC236}">
                <a16:creationId xmlns:a16="http://schemas.microsoft.com/office/drawing/2014/main" id="{647B8492-BC4D-4046-B35A-C38E0349406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50" name="Picture 49">
              <a:extLst>
                <a:ext uri="{FF2B5EF4-FFF2-40B4-BE49-F238E27FC236}">
                  <a16:creationId xmlns:a16="http://schemas.microsoft.com/office/drawing/2014/main" id="{47264A7B-BD07-443B-B4AE-B7D112274D0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51" name="Rectangle 50">
              <a:extLst>
                <a:ext uri="{FF2B5EF4-FFF2-40B4-BE49-F238E27FC236}">
                  <a16:creationId xmlns:a16="http://schemas.microsoft.com/office/drawing/2014/main" id="{8D9B85B4-ACC6-412B-BC6B-2163BCCDFB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52" name="Picture 51">
              <a:extLst>
                <a:ext uri="{FF2B5EF4-FFF2-40B4-BE49-F238E27FC236}">
                  <a16:creationId xmlns:a16="http://schemas.microsoft.com/office/drawing/2014/main" id="{17D5E57D-F913-44D3-9AF3-FCDFAE64F7E9}"/>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53" name="Picture 52">
              <a:extLst>
                <a:ext uri="{FF2B5EF4-FFF2-40B4-BE49-F238E27FC236}">
                  <a16:creationId xmlns:a16="http://schemas.microsoft.com/office/drawing/2014/main" id="{BCF01E4E-4102-455A-BC41-D5F848B94177}"/>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4" name="Title 3">
            <a:extLst>
              <a:ext uri="{FF2B5EF4-FFF2-40B4-BE49-F238E27FC236}">
                <a16:creationId xmlns:a16="http://schemas.microsoft.com/office/drawing/2014/main" id="{75E3ECF5-F491-738D-BF91-2EA8E075F134}"/>
              </a:ext>
            </a:extLst>
          </p:cNvPr>
          <p:cNvSpPr>
            <a:spLocks noGrp="1"/>
          </p:cNvSpPr>
          <p:nvPr>
            <p:ph type="title"/>
          </p:nvPr>
        </p:nvSpPr>
        <p:spPr>
          <a:xfrm>
            <a:off x="1295402" y="982132"/>
            <a:ext cx="3660056" cy="1325373"/>
          </a:xfrm>
        </p:spPr>
        <p:txBody>
          <a:bodyPr vert="horz" lIns="91440" tIns="45720" rIns="91440" bIns="45720" rtlCol="0" anchor="b">
            <a:normAutofit/>
          </a:bodyPr>
          <a:lstStyle/>
          <a:p>
            <a:r>
              <a:rPr lang="en-US" b="1" i="0"/>
              <a:t>Facebook</a:t>
            </a:r>
            <a:br>
              <a:rPr lang="en-US" b="1" i="0"/>
            </a:br>
            <a:endParaRPr lang="en-US"/>
          </a:p>
        </p:txBody>
      </p:sp>
      <p:cxnSp>
        <p:nvCxnSpPr>
          <p:cNvPr id="55" name="Straight Connector 54">
            <a:extLst>
              <a:ext uri="{FF2B5EF4-FFF2-40B4-BE49-F238E27FC236}">
                <a16:creationId xmlns:a16="http://schemas.microsoft.com/office/drawing/2014/main" id="{16652DC1-CA18-4263-AC06-BAB0B05EC78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95401" y="2400639"/>
            <a:ext cx="3660057" cy="0"/>
          </a:xfrm>
          <a:prstGeom prst="line">
            <a:avLst/>
          </a:prstGeom>
        </p:spPr>
        <p:style>
          <a:lnRef idx="2">
            <a:schemeClr val="accent1"/>
          </a:lnRef>
          <a:fillRef idx="0">
            <a:schemeClr val="accent1"/>
          </a:fillRef>
          <a:effectRef idx="1">
            <a:schemeClr val="accent1"/>
          </a:effectRef>
          <a:fontRef idx="minor">
            <a:schemeClr val="tx1"/>
          </a:fontRef>
        </p:style>
      </p:cxnSp>
      <p:sp>
        <p:nvSpPr>
          <p:cNvPr id="6" name="Text Placeholder 5">
            <a:extLst>
              <a:ext uri="{FF2B5EF4-FFF2-40B4-BE49-F238E27FC236}">
                <a16:creationId xmlns:a16="http://schemas.microsoft.com/office/drawing/2014/main" id="{D830B233-F3AC-028C-328D-50E9A6C3961C}"/>
              </a:ext>
            </a:extLst>
          </p:cNvPr>
          <p:cNvSpPr>
            <a:spLocks noGrp="1"/>
          </p:cNvSpPr>
          <p:nvPr>
            <p:ph type="body" sz="half" idx="2"/>
          </p:nvPr>
        </p:nvSpPr>
        <p:spPr>
          <a:xfrm>
            <a:off x="1295401" y="2493774"/>
            <a:ext cx="3660057" cy="3382094"/>
          </a:xfrm>
        </p:spPr>
        <p:txBody>
          <a:bodyPr vert="horz" lIns="91440" tIns="45720" rIns="91440" bIns="45720" rtlCol="0" anchor="t">
            <a:normAutofit/>
          </a:bodyPr>
          <a:lstStyle/>
          <a:p>
            <a:pPr>
              <a:buFont typeface="Arial"/>
              <a:buChar char="•"/>
            </a:pPr>
            <a:r>
              <a:rPr lang="en-US" b="0" i="0"/>
              <a:t>Facebook is the most used social media platform in the world with </a:t>
            </a:r>
            <a:r>
              <a:rPr lang="en-US" i="0" u="none" strike="noStrike">
                <a:hlinkClick r:id="rId5"/>
              </a:rPr>
              <a:t>2.45 billion monthly active users</a:t>
            </a:r>
            <a:r>
              <a:rPr lang="en-US" b="0" i="0"/>
              <a:t>. In addition to regular Facebook posts, fashion app marketers can use the platform for live broadcasts. For example, ASOS went live with ‘</a:t>
            </a:r>
            <a:r>
              <a:rPr lang="en-US" i="0" u="none" strike="noStrike">
                <a:hlinkClick r:id="rId6"/>
              </a:rPr>
              <a:t>100 layers of ASOS</a:t>
            </a:r>
            <a:r>
              <a:rPr lang="en-US" b="0" i="0"/>
              <a:t>,’ a short contest between ASOS staff members where they had 30 minutes to create a look for their models – using 100 layers for ASOS clothing dramatic effect.      </a:t>
            </a:r>
            <a:endParaRPr lang="en-US"/>
          </a:p>
        </p:txBody>
      </p:sp>
      <p:pic>
        <p:nvPicPr>
          <p:cNvPr id="8" name="Content Placeholder 7">
            <a:extLst>
              <a:ext uri="{FF2B5EF4-FFF2-40B4-BE49-F238E27FC236}">
                <a16:creationId xmlns:a16="http://schemas.microsoft.com/office/drawing/2014/main" id="{28605F11-50F6-326A-9AEA-E76B5A32469A}"/>
              </a:ext>
            </a:extLst>
          </p:cNvPr>
          <p:cNvPicPr>
            <a:picLocks noGrp="1" noChangeAspect="1"/>
          </p:cNvPicPr>
          <p:nvPr>
            <p:ph idx="1"/>
          </p:nvPr>
        </p:nvPicPr>
        <p:blipFill rotWithShape="1">
          <a:blip r:embed="rId7">
            <a:extLst>
              <a:ext uri="{28A0092B-C50C-407E-A947-70E740481C1C}">
                <a14:useLocalDpi xmlns:a14="http://schemas.microsoft.com/office/drawing/2010/main" val="0"/>
              </a:ext>
            </a:extLst>
          </a:blip>
          <a:srcRect t="23179" r="1" b="30072"/>
          <a:stretch/>
        </p:blipFill>
        <p:spPr>
          <a:xfrm>
            <a:off x="5418668" y="982131"/>
            <a:ext cx="5469466" cy="4893735"/>
          </a:xfrm>
          <a:prstGeom prst="rect">
            <a:avLst/>
          </a:prstGeom>
          <a:ln w="57150" cmpd="thickThin">
            <a:solidFill>
              <a:schemeClr val="tx1">
                <a:lumMod val="50000"/>
                <a:lumOff val="50000"/>
              </a:schemeClr>
            </a:solidFill>
            <a:miter lim="800000"/>
          </a:ln>
          <a:scene3d>
            <a:camera prst="perspectiveFront" fov="5400000"/>
            <a:lightRig rig="threePt" dir="t">
              <a:rot lat="0" lon="0" rev="2100000"/>
            </a:lightRig>
          </a:scene3d>
          <a:sp3d extrusionH="25400">
            <a:bevelT w="304800" h="152400" prst="hardEdge"/>
            <a:extrusionClr>
              <a:srgbClr val="000000"/>
            </a:extrusionClr>
          </a:sp3d>
        </p:spPr>
      </p:pic>
    </p:spTree>
    <p:extLst>
      <p:ext uri="{BB962C8B-B14F-4D97-AF65-F5344CB8AC3E}">
        <p14:creationId xmlns:p14="http://schemas.microsoft.com/office/powerpoint/2010/main" val="29669213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C979A4-2D14-DCB7-B5F6-097A34594C98}"/>
              </a:ext>
            </a:extLst>
          </p:cNvPr>
          <p:cNvSpPr>
            <a:spLocks noGrp="1"/>
          </p:cNvSpPr>
          <p:nvPr>
            <p:ph type="title"/>
          </p:nvPr>
        </p:nvSpPr>
        <p:spPr>
          <a:xfrm>
            <a:off x="1849120" y="426244"/>
            <a:ext cx="3505199" cy="976312"/>
          </a:xfrm>
        </p:spPr>
        <p:txBody>
          <a:bodyPr>
            <a:normAutofit fontScale="90000"/>
          </a:bodyPr>
          <a:lstStyle/>
          <a:p>
            <a:r>
              <a:rPr lang="en-IN" sz="4000" b="1" i="0">
                <a:solidFill>
                  <a:srgbClr val="000000"/>
                </a:solidFill>
                <a:effectLst/>
              </a:rPr>
              <a:t>Instagram:</a:t>
            </a:r>
            <a:br>
              <a:rPr lang="en-IN" b="1" i="0">
                <a:solidFill>
                  <a:srgbClr val="000000"/>
                </a:solidFill>
                <a:effectLst/>
              </a:rPr>
            </a:br>
            <a:endParaRPr lang="en-IN"/>
          </a:p>
        </p:txBody>
      </p:sp>
      <p:sp>
        <p:nvSpPr>
          <p:cNvPr id="4" name="Text Placeholder 3">
            <a:extLst>
              <a:ext uri="{FF2B5EF4-FFF2-40B4-BE49-F238E27FC236}">
                <a16:creationId xmlns:a16="http://schemas.microsoft.com/office/drawing/2014/main" id="{D8EBC219-5ABB-4FE0-2652-8BBED29B32DE}"/>
              </a:ext>
            </a:extLst>
          </p:cNvPr>
          <p:cNvSpPr>
            <a:spLocks noGrp="1"/>
          </p:cNvSpPr>
          <p:nvPr>
            <p:ph type="body" sz="half" idx="2"/>
          </p:nvPr>
        </p:nvSpPr>
        <p:spPr>
          <a:xfrm>
            <a:off x="1198880" y="1178560"/>
            <a:ext cx="10993120" cy="2473960"/>
          </a:xfrm>
        </p:spPr>
        <p:txBody>
          <a:bodyPr>
            <a:noAutofit/>
          </a:bodyPr>
          <a:lstStyle/>
          <a:p>
            <a:pPr algn="just"/>
            <a:r>
              <a:rPr lang="en-US" sz="2000" b="0" i="0">
                <a:solidFill>
                  <a:srgbClr val="000000"/>
                </a:solidFill>
                <a:effectLst/>
                <a:latin typeface="+mj-lt"/>
              </a:rPr>
              <a:t>Instagram has an active global audience of </a:t>
            </a:r>
            <a:r>
              <a:rPr lang="en-US" sz="2000" i="0" u="none" strike="noStrike">
                <a:effectLst/>
                <a:latin typeface="+mj-lt"/>
                <a:hlinkClick r:id="rId2"/>
              </a:rPr>
              <a:t>500 million daily active users</a:t>
            </a:r>
            <a:r>
              <a:rPr lang="en-US" sz="2000" b="0" i="0">
                <a:solidFill>
                  <a:srgbClr val="000000"/>
                </a:solidFill>
                <a:effectLst/>
                <a:latin typeface="+mj-lt"/>
              </a:rPr>
              <a:t>, collectively tapping the platform’s “Like” button </a:t>
            </a:r>
            <a:r>
              <a:rPr lang="en-US" sz="2000" i="0" u="none" strike="noStrike">
                <a:effectLst/>
                <a:latin typeface="+mj-lt"/>
                <a:hlinkClick r:id="rId3"/>
              </a:rPr>
              <a:t>4.2 billion</a:t>
            </a:r>
            <a:r>
              <a:rPr lang="en-US" sz="2000" b="0" i="0">
                <a:solidFill>
                  <a:srgbClr val="000000"/>
                </a:solidFill>
                <a:effectLst/>
                <a:latin typeface="+mj-lt"/>
              </a:rPr>
              <a:t> times every day. Ecommerce merchants can also use Instagram’s shopping feature, allowing users to purchase items without leaving the app. Instagram offers several ways to connect with your audience, including Posts, Reels, Stories, Highlights and IGTV. Instagram is synonymous with social media fashion influencers and </a:t>
            </a:r>
            <a:r>
              <a:rPr lang="en-US" sz="2000" i="0" u="none" strike="noStrike">
                <a:effectLst/>
                <a:latin typeface="+mj-lt"/>
                <a:hlinkClick r:id="rId4"/>
              </a:rPr>
              <a:t>69 percent of marketers</a:t>
            </a:r>
            <a:r>
              <a:rPr lang="en-US" sz="2000" b="0" i="0">
                <a:solidFill>
                  <a:srgbClr val="000000"/>
                </a:solidFill>
                <a:effectLst/>
                <a:latin typeface="+mj-lt"/>
              </a:rPr>
              <a:t> plan to spend more money on Instagram influencers than any other market this year.</a:t>
            </a:r>
            <a:endParaRPr lang="en-IN" sz="2000" b="1" i="0">
              <a:solidFill>
                <a:srgbClr val="000000"/>
              </a:solidFill>
              <a:effectLst/>
              <a:latin typeface="+mj-lt"/>
            </a:endParaRPr>
          </a:p>
        </p:txBody>
      </p:sp>
      <p:sp>
        <p:nvSpPr>
          <p:cNvPr id="9" name="TextBox 8">
            <a:extLst>
              <a:ext uri="{FF2B5EF4-FFF2-40B4-BE49-F238E27FC236}">
                <a16:creationId xmlns:a16="http://schemas.microsoft.com/office/drawing/2014/main" id="{DDD17875-55E3-5D28-A0C4-51ED49435451}"/>
              </a:ext>
            </a:extLst>
          </p:cNvPr>
          <p:cNvSpPr txBox="1"/>
          <p:nvPr/>
        </p:nvSpPr>
        <p:spPr>
          <a:xfrm>
            <a:off x="1463040" y="4180840"/>
            <a:ext cx="5577840" cy="1200329"/>
          </a:xfrm>
          <a:prstGeom prst="rect">
            <a:avLst/>
          </a:prstGeom>
          <a:noFill/>
        </p:spPr>
        <p:txBody>
          <a:bodyPr wrap="square">
            <a:spAutoFit/>
          </a:bodyPr>
          <a:lstStyle/>
          <a:p>
            <a:r>
              <a:rPr lang="en-IN"/>
              <a:t>Link :</a:t>
            </a:r>
          </a:p>
          <a:p>
            <a:r>
              <a:rPr lang="en-IN"/>
              <a:t> https://instagram.com/flyingmachine80?igshid=MmU2YjMzNjRlOQ==</a:t>
            </a:r>
          </a:p>
        </p:txBody>
      </p:sp>
      <p:pic>
        <p:nvPicPr>
          <p:cNvPr id="6" name="Content Placeholder 5" descr="A screenshot of a social media post&#10;&#10;Description automatically generated">
            <a:extLst>
              <a:ext uri="{FF2B5EF4-FFF2-40B4-BE49-F238E27FC236}">
                <a16:creationId xmlns:a16="http://schemas.microsoft.com/office/drawing/2014/main" id="{E6C6BA88-7F34-1E58-37DF-4BBF1B0C97BA}"/>
              </a:ext>
            </a:extLst>
          </p:cNvPr>
          <p:cNvPicPr>
            <a:picLocks noGrp="1" noChangeAspect="1"/>
          </p:cNvPicPr>
          <p:nvPr>
            <p:ph idx="1"/>
          </p:nvPr>
        </p:nvPicPr>
        <p:blipFill>
          <a:blip r:embed="rId5"/>
          <a:stretch>
            <a:fillRect/>
          </a:stretch>
        </p:blipFill>
        <p:spPr>
          <a:xfrm>
            <a:off x="8032348" y="2784062"/>
            <a:ext cx="2752726" cy="3203048"/>
          </a:xfrm>
        </p:spPr>
      </p:pic>
    </p:spTree>
    <p:extLst>
      <p:ext uri="{BB962C8B-B14F-4D97-AF65-F5344CB8AC3E}">
        <p14:creationId xmlns:p14="http://schemas.microsoft.com/office/powerpoint/2010/main" val="39341803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C83CB0A-B38D-F05A-D70D-3B6902D3F8A6}"/>
              </a:ext>
            </a:extLst>
          </p:cNvPr>
          <p:cNvSpPr>
            <a:spLocks noGrp="1"/>
          </p:cNvSpPr>
          <p:nvPr>
            <p:ph type="title"/>
          </p:nvPr>
        </p:nvSpPr>
        <p:spPr>
          <a:xfrm>
            <a:off x="1574164" y="177006"/>
            <a:ext cx="5141596" cy="976312"/>
          </a:xfrm>
        </p:spPr>
        <p:txBody>
          <a:bodyPr>
            <a:normAutofit fontScale="90000"/>
          </a:bodyPr>
          <a:lstStyle/>
          <a:p>
            <a:r>
              <a:rPr lang="en-US" sz="4000" b="1" i="0">
                <a:solidFill>
                  <a:srgbClr val="4A3E6D"/>
                </a:solidFill>
                <a:effectLst/>
              </a:rPr>
              <a:t>Content Marketing:</a:t>
            </a:r>
            <a:br>
              <a:rPr lang="en-US" b="0" i="0">
                <a:solidFill>
                  <a:srgbClr val="4A3E6D"/>
                </a:solidFill>
                <a:effectLst/>
              </a:rPr>
            </a:br>
            <a:endParaRPr lang="en-IN"/>
          </a:p>
        </p:txBody>
      </p:sp>
      <p:graphicFrame>
        <p:nvGraphicFramePr>
          <p:cNvPr id="3080" name="Content Placeholder 5">
            <a:extLst>
              <a:ext uri="{FF2B5EF4-FFF2-40B4-BE49-F238E27FC236}">
                <a16:creationId xmlns:a16="http://schemas.microsoft.com/office/drawing/2014/main" id="{35C1B716-1DDE-8A8D-4A28-75B88FAE3760}"/>
              </a:ext>
            </a:extLst>
          </p:cNvPr>
          <p:cNvGraphicFramePr>
            <a:graphicFrameLocks noGrp="1"/>
          </p:cNvGraphicFramePr>
          <p:nvPr>
            <p:ph idx="1"/>
          </p:nvPr>
        </p:nvGraphicFramePr>
        <p:xfrm>
          <a:off x="6203476" y="356394"/>
          <a:ext cx="5856444" cy="61452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Text Placeholder 6">
            <a:extLst>
              <a:ext uri="{FF2B5EF4-FFF2-40B4-BE49-F238E27FC236}">
                <a16:creationId xmlns:a16="http://schemas.microsoft.com/office/drawing/2014/main" id="{E4715D32-F10F-F0EA-D229-81C9D9D9FA96}"/>
              </a:ext>
            </a:extLst>
          </p:cNvPr>
          <p:cNvSpPr>
            <a:spLocks noGrp="1"/>
          </p:cNvSpPr>
          <p:nvPr>
            <p:ph type="body" sz="half" idx="2"/>
          </p:nvPr>
        </p:nvSpPr>
        <p:spPr>
          <a:xfrm>
            <a:off x="1447800" y="2855912"/>
            <a:ext cx="1638300" cy="3005139"/>
          </a:xfrm>
        </p:spPr>
        <p:txBody>
          <a:bodyPr/>
          <a:lstStyle/>
          <a:p>
            <a:endParaRPr lang="en-IN"/>
          </a:p>
        </p:txBody>
      </p:sp>
      <p:pic>
        <p:nvPicPr>
          <p:cNvPr id="3074" name="Picture 2" descr="6 Steps to Create an Effective Content Marketing Strategy Post ...">
            <a:extLst>
              <a:ext uri="{FF2B5EF4-FFF2-40B4-BE49-F238E27FC236}">
                <a16:creationId xmlns:a16="http://schemas.microsoft.com/office/drawing/2014/main" id="{93BD00B4-12C0-7228-3943-1CAE11E7C71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80967" y="1396933"/>
            <a:ext cx="4607559" cy="44641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80683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grpSp>
        <p:nvGrpSpPr>
          <p:cNvPr id="6187" name="Group 6186">
            <a:extLst>
              <a:ext uri="{FF2B5EF4-FFF2-40B4-BE49-F238E27FC236}">
                <a16:creationId xmlns:a16="http://schemas.microsoft.com/office/drawing/2014/main" id="{03E8C8A2-D2DA-42F8-84AA-AC5AB4251D2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934" y="0"/>
            <a:ext cx="12231160" cy="6856214"/>
            <a:chOff x="-16934" y="0"/>
            <a:chExt cx="12231160" cy="6856214"/>
          </a:xfrm>
        </p:grpSpPr>
        <p:pic>
          <p:nvPicPr>
            <p:cNvPr id="6171" name="Picture 6170">
              <a:extLst>
                <a:ext uri="{FF2B5EF4-FFF2-40B4-BE49-F238E27FC236}">
                  <a16:creationId xmlns:a16="http://schemas.microsoft.com/office/drawing/2014/main" id="{9A5D1FE1-4883-49B4-AD3E-D0A3F8DCE12C}"/>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6172" name="Rectangle 6171">
              <a:extLst>
                <a:ext uri="{FF2B5EF4-FFF2-40B4-BE49-F238E27FC236}">
                  <a16:creationId xmlns:a16="http://schemas.microsoft.com/office/drawing/2014/main" id="{7F829EAE-7CB1-410F-BAF1-55BD6DC249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6173" name="Picture 6172">
              <a:extLst>
                <a:ext uri="{FF2B5EF4-FFF2-40B4-BE49-F238E27FC236}">
                  <a16:creationId xmlns:a16="http://schemas.microsoft.com/office/drawing/2014/main" id="{4EA5F8CE-974F-4443-AB3C-4799C332304B}"/>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6174" name="Picture 6173">
              <a:extLst>
                <a:ext uri="{FF2B5EF4-FFF2-40B4-BE49-F238E27FC236}">
                  <a16:creationId xmlns:a16="http://schemas.microsoft.com/office/drawing/2014/main" id="{94075D0C-1739-4729-A5C8-5C5707A942F5}"/>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cxnSp>
        <p:nvCxnSpPr>
          <p:cNvPr id="6189" name="Straight Connector 6188">
            <a:extLst>
              <a:ext uri="{FF2B5EF4-FFF2-40B4-BE49-F238E27FC236}">
                <a16:creationId xmlns:a16="http://schemas.microsoft.com/office/drawing/2014/main" id="{0DFD28A6-39F3-425F-8050-E5BF1B4523B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 useBgFill="1">
        <p:nvSpPr>
          <p:cNvPr id="6190" name="Rectangle 6189">
            <a:extLst>
              <a:ext uri="{FF2B5EF4-FFF2-40B4-BE49-F238E27FC236}">
                <a16:creationId xmlns:a16="http://schemas.microsoft.com/office/drawing/2014/main" id="{9F1F6E2E-E2E7-4689-9E5D-51F37CBE41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191" name="Group 6190">
            <a:extLst>
              <a:ext uri="{FF2B5EF4-FFF2-40B4-BE49-F238E27FC236}">
                <a16:creationId xmlns:a16="http://schemas.microsoft.com/office/drawing/2014/main" id="{BB728A18-FF26-43E9-AF31-9608EBA3D5C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29962" cy="6856214"/>
            <a:chOff x="-15736" y="0"/>
            <a:chExt cx="12229962" cy="6856214"/>
          </a:xfrm>
        </p:grpSpPr>
        <p:pic>
          <p:nvPicPr>
            <p:cNvPr id="6181" name="Picture 6180">
              <a:extLst>
                <a:ext uri="{FF2B5EF4-FFF2-40B4-BE49-F238E27FC236}">
                  <a16:creationId xmlns:a16="http://schemas.microsoft.com/office/drawing/2014/main" id="{D418D479-7A49-4E09-A270-87C36ABE505F}"/>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6192" name="Rectangle 6191">
              <a:extLst>
                <a:ext uri="{FF2B5EF4-FFF2-40B4-BE49-F238E27FC236}">
                  <a16:creationId xmlns:a16="http://schemas.microsoft.com/office/drawing/2014/main" id="{F55AC523-B142-409D-BB68-747EDDCE60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6183" name="Picture 6182">
              <a:extLst>
                <a:ext uri="{FF2B5EF4-FFF2-40B4-BE49-F238E27FC236}">
                  <a16:creationId xmlns:a16="http://schemas.microsoft.com/office/drawing/2014/main" id="{98FD6A06-A68E-49C5-8F1D-8945DD8C004F}"/>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6193" name="Picture 6192">
              <a:extLst>
                <a:ext uri="{FF2B5EF4-FFF2-40B4-BE49-F238E27FC236}">
                  <a16:creationId xmlns:a16="http://schemas.microsoft.com/office/drawing/2014/main" id="{A6794A3D-A7E9-4DC9-98E4-02104E24AC3B}"/>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1">
            <a:extLst>
              <a:ext uri="{FF2B5EF4-FFF2-40B4-BE49-F238E27FC236}">
                <a16:creationId xmlns:a16="http://schemas.microsoft.com/office/drawing/2014/main" id="{C90ABE46-7E0E-C7A6-AD9C-E7325EB85D05}"/>
              </a:ext>
            </a:extLst>
          </p:cNvPr>
          <p:cNvSpPr>
            <a:spLocks noGrp="1"/>
          </p:cNvSpPr>
          <p:nvPr>
            <p:ph type="title"/>
          </p:nvPr>
        </p:nvSpPr>
        <p:spPr>
          <a:xfrm>
            <a:off x="6553770" y="1041401"/>
            <a:ext cx="4538526" cy="2345264"/>
          </a:xfrm>
        </p:spPr>
        <p:txBody>
          <a:bodyPr vert="horz" lIns="91440" tIns="45720" rIns="91440" bIns="45720" rtlCol="0" anchor="b">
            <a:normAutofit/>
          </a:bodyPr>
          <a:lstStyle/>
          <a:p>
            <a:pPr>
              <a:lnSpc>
                <a:spcPct val="90000"/>
              </a:lnSpc>
            </a:pPr>
            <a:r>
              <a:rPr lang="en-US" sz="5400" b="1"/>
              <a:t>Content Marketing stratagies</a:t>
            </a:r>
          </a:p>
        </p:txBody>
      </p:sp>
      <p:sp>
        <p:nvSpPr>
          <p:cNvPr id="4" name="Text Placeholder 3">
            <a:extLst>
              <a:ext uri="{FF2B5EF4-FFF2-40B4-BE49-F238E27FC236}">
                <a16:creationId xmlns:a16="http://schemas.microsoft.com/office/drawing/2014/main" id="{3938F90A-5E2F-9E54-26E5-A7555B04DA9B}"/>
              </a:ext>
            </a:extLst>
          </p:cNvPr>
          <p:cNvSpPr>
            <a:spLocks noGrp="1"/>
          </p:cNvSpPr>
          <p:nvPr>
            <p:ph type="body" sz="half" idx="2"/>
          </p:nvPr>
        </p:nvSpPr>
        <p:spPr>
          <a:xfrm>
            <a:off x="6579045" y="3657596"/>
            <a:ext cx="4513252" cy="1933463"/>
          </a:xfrm>
        </p:spPr>
        <p:txBody>
          <a:bodyPr vert="horz" lIns="91440" tIns="45720" rIns="91440" bIns="45720" rtlCol="0" anchor="t">
            <a:normAutofit/>
          </a:bodyPr>
          <a:lstStyle/>
          <a:p>
            <a:r>
              <a:rPr lang="en-US" sz="2100">
                <a:solidFill>
                  <a:schemeClr val="tx1"/>
                </a:solidFill>
              </a:rPr>
              <a:t>By making vlogs, videos, adds,photography and so on we can make content marketing stratagies</a:t>
            </a:r>
          </a:p>
        </p:txBody>
      </p:sp>
      <p:sp>
        <p:nvSpPr>
          <p:cNvPr id="6186" name="Rectangle 6185">
            <a:extLst>
              <a:ext uri="{FF2B5EF4-FFF2-40B4-BE49-F238E27FC236}">
                <a16:creationId xmlns:a16="http://schemas.microsoft.com/office/drawing/2014/main" id="{7731DD8B-7A0A-47A0-BF6B-EBB4F9709B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2644" y="1092200"/>
            <a:ext cx="4976494" cy="4515104"/>
          </a:xfrm>
          <a:prstGeom prst="rect">
            <a:avLst/>
          </a:prstGeom>
          <a:solidFill>
            <a:schemeClr val="bg1"/>
          </a:solidFill>
          <a:ln w="57150" cmpd="thickThin">
            <a:solidFill>
              <a:schemeClr val="tx1">
                <a:lumMod val="50000"/>
                <a:lumOff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Placeholder 5" descr="A diagram of a marketing strategy&#10;&#10;Description automatically generated">
            <a:extLst>
              <a:ext uri="{FF2B5EF4-FFF2-40B4-BE49-F238E27FC236}">
                <a16:creationId xmlns:a16="http://schemas.microsoft.com/office/drawing/2014/main" id="{89AF789F-D6A9-28DB-E942-83F4D6FC90C7}"/>
              </a:ext>
            </a:extLst>
          </p:cNvPr>
          <p:cNvPicPr>
            <a:picLocks noGrp="1" noChangeAspect="1"/>
          </p:cNvPicPr>
          <p:nvPr>
            <p:ph type="pic" idx="1"/>
          </p:nvPr>
        </p:nvPicPr>
        <p:blipFill rotWithShape="1">
          <a:blip r:embed="rId7">
            <a:extLst>
              <a:ext uri="{837473B0-CC2E-450A-ABE3-18F120FF3D39}">
                <a1611:picAttrSrcUrl xmlns:a1611="http://schemas.microsoft.com/office/drawing/2016/11/main" r:id="rId8"/>
              </a:ext>
            </a:extLst>
          </a:blip>
          <a:srcRect t="4138" r="-3" b="7130"/>
          <a:stretch/>
        </p:blipFill>
        <p:spPr>
          <a:xfrm>
            <a:off x="1412683" y="1410208"/>
            <a:ext cx="4348925" cy="3858780"/>
          </a:xfrm>
          <a:prstGeom prst="rect">
            <a:avLst/>
          </a:prstGeom>
        </p:spPr>
      </p:pic>
      <p:cxnSp>
        <p:nvCxnSpPr>
          <p:cNvPr id="6188" name="Straight Connector 6187">
            <a:extLst>
              <a:ext uri="{FF2B5EF4-FFF2-40B4-BE49-F238E27FC236}">
                <a16:creationId xmlns:a16="http://schemas.microsoft.com/office/drawing/2014/main" id="{10A370BF-9768-4FA0-8887-C3777F3A9C9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553770" y="3522131"/>
            <a:ext cx="4520638" cy="0"/>
          </a:xfrm>
          <a:prstGeom prst="line">
            <a:avLst/>
          </a:prstGeom>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1A54713D-55A2-307C-02BE-74C5D9B488CB}"/>
              </a:ext>
            </a:extLst>
          </p:cNvPr>
          <p:cNvSpPr txBox="1"/>
          <p:nvPr/>
        </p:nvSpPr>
        <p:spPr>
          <a:xfrm>
            <a:off x="3561968" y="5068933"/>
            <a:ext cx="2199640" cy="200055"/>
          </a:xfrm>
          <a:prstGeom prst="rect">
            <a:avLst/>
          </a:prstGeom>
          <a:solidFill>
            <a:srgbClr val="000000"/>
          </a:solidFill>
        </p:spPr>
        <p:txBody>
          <a:bodyPr wrap="none">
            <a:spAutoFit/>
          </a:bodyPr>
          <a:lstStyle/>
          <a:p>
            <a:pPr algn="r">
              <a:spcAft>
                <a:spcPts val="600"/>
              </a:spcAft>
            </a:pPr>
            <a:r>
              <a:rPr lang="en-US" sz="700">
                <a:solidFill>
                  <a:srgbClr val="FFFFFF"/>
                </a:solidFill>
                <a:hlinkClick r:id="rId8">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9">
                  <a:extLst>
                    <a:ext uri="{A12FA001-AC4F-418D-AE19-62706E023703}">
                      <ahyp:hlinkClr xmlns:ahyp="http://schemas.microsoft.com/office/drawing/2018/hyperlinkcolor" val="tx"/>
                    </a:ext>
                  </a:extLst>
                </a:hlinkClick>
              </a:rPr>
              <a:t>CC BY</a:t>
            </a:r>
            <a:r>
              <a:rPr lang="en-US" sz="700">
                <a:solidFill>
                  <a:srgbClr val="FFFFFF"/>
                </a:solidFill>
              </a:rPr>
              <a:t>.</a:t>
            </a:r>
          </a:p>
        </p:txBody>
      </p:sp>
    </p:spTree>
    <p:extLst>
      <p:ext uri="{BB962C8B-B14F-4D97-AF65-F5344CB8AC3E}">
        <p14:creationId xmlns:p14="http://schemas.microsoft.com/office/powerpoint/2010/main" val="24917010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grpSp>
        <p:nvGrpSpPr>
          <p:cNvPr id="7173" name="Group 7172">
            <a:extLst>
              <a:ext uri="{FF2B5EF4-FFF2-40B4-BE49-F238E27FC236}">
                <a16:creationId xmlns:a16="http://schemas.microsoft.com/office/drawing/2014/main" id="{3F6D81C7-B083-478E-82FE-089A8CB72EB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7176" name="Picture 7175">
              <a:extLst>
                <a:ext uri="{FF2B5EF4-FFF2-40B4-BE49-F238E27FC236}">
                  <a16:creationId xmlns:a16="http://schemas.microsoft.com/office/drawing/2014/main" id="{8398EDA2-4889-433D-AC01-5214D79764E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7174" name="Rectangle 7173">
              <a:extLst>
                <a:ext uri="{FF2B5EF4-FFF2-40B4-BE49-F238E27FC236}">
                  <a16:creationId xmlns:a16="http://schemas.microsoft.com/office/drawing/2014/main" id="{0099D46A-AF52-46FD-938B-D31189460A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7178" name="Picture 7177">
              <a:extLst>
                <a:ext uri="{FF2B5EF4-FFF2-40B4-BE49-F238E27FC236}">
                  <a16:creationId xmlns:a16="http://schemas.microsoft.com/office/drawing/2014/main" id="{C933E919-C473-4F0E-9DBC-CC65FC9E926E}"/>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7180" name="Picture 7179">
              <a:extLst>
                <a:ext uri="{FF2B5EF4-FFF2-40B4-BE49-F238E27FC236}">
                  <a16:creationId xmlns:a16="http://schemas.microsoft.com/office/drawing/2014/main" id="{FBBF3BDD-5C99-4FDC-BBCB-E711359D93F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cxnSp>
        <p:nvCxnSpPr>
          <p:cNvPr id="7190" name="Straight Connector 7189">
            <a:extLst>
              <a:ext uri="{FF2B5EF4-FFF2-40B4-BE49-F238E27FC236}">
                <a16:creationId xmlns:a16="http://schemas.microsoft.com/office/drawing/2014/main" id="{F06B54F2-CD11-4359-A7D6-DA7C76C091A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useBgFill="1">
        <p:nvSpPr>
          <p:cNvPr id="7192" name="Rectangle 7191">
            <a:extLst>
              <a:ext uri="{FF2B5EF4-FFF2-40B4-BE49-F238E27FC236}">
                <a16:creationId xmlns:a16="http://schemas.microsoft.com/office/drawing/2014/main" id="{7E61F402-3445-458A-9A2B-D28FD28839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194" name="Group 7193">
            <a:extLst>
              <a:ext uri="{FF2B5EF4-FFF2-40B4-BE49-F238E27FC236}">
                <a16:creationId xmlns:a16="http://schemas.microsoft.com/office/drawing/2014/main" id="{A673C096-95AE-4644-B76C-1DF1B667DC4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7186" name="Picture 7185">
              <a:extLst>
                <a:ext uri="{FF2B5EF4-FFF2-40B4-BE49-F238E27FC236}">
                  <a16:creationId xmlns:a16="http://schemas.microsoft.com/office/drawing/2014/main" id="{77A91835-418B-4867-87D7-1376A57F3F75}"/>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7196" name="Rectangle 7195">
              <a:extLst>
                <a:ext uri="{FF2B5EF4-FFF2-40B4-BE49-F238E27FC236}">
                  <a16:creationId xmlns:a16="http://schemas.microsoft.com/office/drawing/2014/main" id="{65B511A1-E0EC-49FE-8068-9DA29CD00E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7188" name="Picture 7187">
              <a:extLst>
                <a:ext uri="{FF2B5EF4-FFF2-40B4-BE49-F238E27FC236}">
                  <a16:creationId xmlns:a16="http://schemas.microsoft.com/office/drawing/2014/main" id="{4A61BC5F-ADA4-4DBA-9C6B-E17E0B82EC54}"/>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7198" name="Picture 7197">
              <a:extLst>
                <a:ext uri="{FF2B5EF4-FFF2-40B4-BE49-F238E27FC236}">
                  <a16:creationId xmlns:a16="http://schemas.microsoft.com/office/drawing/2014/main" id="{1CE6F7D2-ACED-47D2-BEFD-FB26F75374A1}"/>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cxnSp>
        <p:nvCxnSpPr>
          <p:cNvPr id="7200" name="Straight Connector 7199">
            <a:extLst>
              <a:ext uri="{FF2B5EF4-FFF2-40B4-BE49-F238E27FC236}">
                <a16:creationId xmlns:a16="http://schemas.microsoft.com/office/drawing/2014/main" id="{2BE880E9-2B86-4CDB-B5B7-308745CDD19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95401" y="2400639"/>
            <a:ext cx="3660057" cy="0"/>
          </a:xfrm>
          <a:prstGeom prst="line">
            <a:avLst/>
          </a:prstGeom>
        </p:spPr>
        <p:style>
          <a:lnRef idx="2">
            <a:schemeClr val="accent1"/>
          </a:lnRef>
          <a:fillRef idx="0">
            <a:schemeClr val="accent1"/>
          </a:fillRef>
          <a:effectRef idx="1">
            <a:schemeClr val="accent1"/>
          </a:effectRef>
          <a:fontRef idx="minor">
            <a:schemeClr val="tx1"/>
          </a:fontRef>
        </p:style>
      </p:cxnSp>
      <p:sp>
        <p:nvSpPr>
          <p:cNvPr id="2" name="TextBox 1">
            <a:extLst>
              <a:ext uri="{FF2B5EF4-FFF2-40B4-BE49-F238E27FC236}">
                <a16:creationId xmlns:a16="http://schemas.microsoft.com/office/drawing/2014/main" id="{4326C17B-0222-480E-0CCA-8F175F83D32A}"/>
              </a:ext>
            </a:extLst>
          </p:cNvPr>
          <p:cNvSpPr txBox="1"/>
          <p:nvPr/>
        </p:nvSpPr>
        <p:spPr>
          <a:xfrm>
            <a:off x="1295401" y="2493774"/>
            <a:ext cx="3660057" cy="3382094"/>
          </a:xfrm>
          <a:prstGeom prst="rect">
            <a:avLst/>
          </a:prstGeom>
        </p:spPr>
        <p:txBody>
          <a:bodyPr vert="horz" lIns="91440" tIns="45720" rIns="91440" bIns="45720" rtlCol="0" anchor="t">
            <a:normAutofit/>
          </a:bodyPr>
          <a:lstStyle/>
          <a:p>
            <a:pPr algn="ctr">
              <a:spcBef>
                <a:spcPct val="20000"/>
              </a:spcBef>
              <a:spcAft>
                <a:spcPts val="600"/>
              </a:spcAft>
              <a:buClr>
                <a:schemeClr val="accent1"/>
              </a:buClr>
              <a:buSzPct val="115000"/>
              <a:buFont typeface="Arial"/>
              <a:buChar char="•"/>
            </a:pPr>
            <a:r>
              <a:rPr lang="en-US" sz="1600" b="1">
                <a:solidFill>
                  <a:srgbClr val="262626"/>
                </a:solidFill>
              </a:rPr>
              <a:t>Project given by :</a:t>
            </a:r>
          </a:p>
        </p:txBody>
      </p:sp>
      <p:pic>
        <p:nvPicPr>
          <p:cNvPr id="7170" name="Picture 2" descr="SmartInternz">
            <a:extLst>
              <a:ext uri="{FF2B5EF4-FFF2-40B4-BE49-F238E27FC236}">
                <a16:creationId xmlns:a16="http://schemas.microsoft.com/office/drawing/2014/main" id="{54404771-9C41-A11A-9F99-0C338CEBB9AD}"/>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5706533" y="982131"/>
            <a:ext cx="4893735" cy="4893735"/>
          </a:xfrm>
          <a:prstGeom prst="rect">
            <a:avLst/>
          </a:prstGeom>
          <a:noFill/>
          <a:ln w="57150" cmpd="thickThin">
            <a:solidFill>
              <a:srgbClr val="7F7F7F"/>
            </a:solidFill>
            <a:miter lim="800000"/>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26111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DFB5D1BB-0703-437B-BD1E-1D07F8A2730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15" name="Picture 14">
              <a:extLst>
                <a:ext uri="{FF2B5EF4-FFF2-40B4-BE49-F238E27FC236}">
                  <a16:creationId xmlns:a16="http://schemas.microsoft.com/office/drawing/2014/main" id="{3886586B-3F0F-4593-B272-AE75AD0F0929}"/>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6" name="Rectangle 15">
              <a:extLst>
                <a:ext uri="{FF2B5EF4-FFF2-40B4-BE49-F238E27FC236}">
                  <a16:creationId xmlns:a16="http://schemas.microsoft.com/office/drawing/2014/main" id="{020DEB59-BF94-41B5-8F16-8B10442EE0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7" name="Picture 16">
              <a:extLst>
                <a:ext uri="{FF2B5EF4-FFF2-40B4-BE49-F238E27FC236}">
                  <a16:creationId xmlns:a16="http://schemas.microsoft.com/office/drawing/2014/main" id="{9A3BEF6F-FC03-43B1-8D1B-8DA3A360DBF0}"/>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8" name="Picture 17">
              <a:extLst>
                <a:ext uri="{FF2B5EF4-FFF2-40B4-BE49-F238E27FC236}">
                  <a16:creationId xmlns:a16="http://schemas.microsoft.com/office/drawing/2014/main" id="{0F49BA32-A501-4C79-9A72-92587AB9EEFE}"/>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cxnSp>
        <p:nvCxnSpPr>
          <p:cNvPr id="20" name="Straight Connector 19">
            <a:extLst>
              <a:ext uri="{FF2B5EF4-FFF2-40B4-BE49-F238E27FC236}">
                <a16:creationId xmlns:a16="http://schemas.microsoft.com/office/drawing/2014/main" id="{883F92AF-2403-4558-B1D7-72130A1E4BC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useBgFill="1">
        <p:nvSpPr>
          <p:cNvPr id="22" name="Rectangle 21">
            <a:extLst>
              <a:ext uri="{FF2B5EF4-FFF2-40B4-BE49-F238E27FC236}">
                <a16:creationId xmlns:a16="http://schemas.microsoft.com/office/drawing/2014/main" id="{22AC0F86-9A78-4E84-A4B4-ADB8B2629A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4AF78B9E-8BE2-4706-9377-A05FA25ABAB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25" name="Picture 24">
              <a:extLst>
                <a:ext uri="{FF2B5EF4-FFF2-40B4-BE49-F238E27FC236}">
                  <a16:creationId xmlns:a16="http://schemas.microsoft.com/office/drawing/2014/main" id="{32CDFDE2-4DB3-4623-BA21-187D1B710FB9}"/>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a:extLst>
                <a:ext uri="{FF2B5EF4-FFF2-40B4-BE49-F238E27FC236}">
                  <a16:creationId xmlns:a16="http://schemas.microsoft.com/office/drawing/2014/main" id="{ED74B2AA-1443-4E9B-8462-F7F5B8525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27" name="Picture 26">
              <a:extLst>
                <a:ext uri="{FF2B5EF4-FFF2-40B4-BE49-F238E27FC236}">
                  <a16:creationId xmlns:a16="http://schemas.microsoft.com/office/drawing/2014/main" id="{9BB652B6-7300-49EC-9422-EF5342492AF1}"/>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28" name="Picture 27">
              <a:extLst>
                <a:ext uri="{FF2B5EF4-FFF2-40B4-BE49-F238E27FC236}">
                  <a16:creationId xmlns:a16="http://schemas.microsoft.com/office/drawing/2014/main" id="{D0909587-01DE-424D-A15F-DAA28CF2CD38}"/>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7" name="Title 6">
            <a:extLst>
              <a:ext uri="{FF2B5EF4-FFF2-40B4-BE49-F238E27FC236}">
                <a16:creationId xmlns:a16="http://schemas.microsoft.com/office/drawing/2014/main" id="{8B2BBA07-A72D-E46D-E672-2CC11593C4C3}"/>
              </a:ext>
            </a:extLst>
          </p:cNvPr>
          <p:cNvSpPr>
            <a:spLocks noGrp="1"/>
          </p:cNvSpPr>
          <p:nvPr>
            <p:ph type="title"/>
          </p:nvPr>
        </p:nvSpPr>
        <p:spPr>
          <a:xfrm>
            <a:off x="7535825" y="982132"/>
            <a:ext cx="3360772" cy="1303867"/>
          </a:xfrm>
        </p:spPr>
        <p:txBody>
          <a:bodyPr vert="horz" lIns="91440" tIns="45720" rIns="91440" bIns="45720" rtlCol="0" anchor="ctr">
            <a:normAutofit/>
          </a:bodyPr>
          <a:lstStyle/>
          <a:p>
            <a:pPr>
              <a:lnSpc>
                <a:spcPct val="90000"/>
              </a:lnSpc>
            </a:pPr>
            <a:r>
              <a:rPr lang="en-US" sz="2800" b="1" i="0"/>
              <a:t>Pay per click advertising:</a:t>
            </a:r>
            <a:br>
              <a:rPr lang="en-US" sz="2800" b="0" i="0"/>
            </a:br>
            <a:endParaRPr lang="en-US" sz="2800"/>
          </a:p>
        </p:txBody>
      </p:sp>
      <p:sp>
        <p:nvSpPr>
          <p:cNvPr id="30" name="Rectangle 29">
            <a:extLst>
              <a:ext uri="{FF2B5EF4-FFF2-40B4-BE49-F238E27FC236}">
                <a16:creationId xmlns:a16="http://schemas.microsoft.com/office/drawing/2014/main" id="{69A54E25-1C05-48E5-A5CC-3778C1D363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2643" y="1092200"/>
            <a:ext cx="5942687" cy="4515104"/>
          </a:xfrm>
          <a:prstGeom prst="rect">
            <a:avLst/>
          </a:prstGeom>
          <a:solidFill>
            <a:schemeClr val="bg1"/>
          </a:solidFill>
          <a:ln w="57150" cmpd="thickThin">
            <a:solidFill>
              <a:schemeClr val="tx1">
                <a:lumMod val="50000"/>
                <a:lumOff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Content Placeholder 1" descr="A computer screen with a cursor pointing to a graph&#10;&#10;Description automatically generated">
            <a:extLst>
              <a:ext uri="{FF2B5EF4-FFF2-40B4-BE49-F238E27FC236}">
                <a16:creationId xmlns:a16="http://schemas.microsoft.com/office/drawing/2014/main" id="{B462FF1F-6D39-76C3-9D2B-5B0528DE739D}"/>
              </a:ext>
            </a:extLst>
          </p:cNvPr>
          <p:cNvPicPr>
            <a:picLocks noGrp="1" noChangeAspect="1"/>
          </p:cNvPicPr>
          <p:nvPr>
            <p:ph idx="1"/>
          </p:nvPr>
        </p:nvPicPr>
        <p:blipFill rotWithShape="1">
          <a:blip r:embed="rId5">
            <a:extLst>
              <a:ext uri="{837473B0-CC2E-450A-ABE3-18F120FF3D39}">
                <a1611:picAttrSrcUrl xmlns:a1611="http://schemas.microsoft.com/office/drawing/2016/11/main" r:id="rId6"/>
              </a:ext>
            </a:extLst>
          </a:blip>
          <a:srcRect l="20638" r="7542" b="-1"/>
          <a:stretch/>
        </p:blipFill>
        <p:spPr>
          <a:xfrm>
            <a:off x="1412683" y="1410208"/>
            <a:ext cx="5278777" cy="3858780"/>
          </a:xfrm>
          <a:prstGeom prst="rect">
            <a:avLst/>
          </a:prstGeom>
        </p:spPr>
      </p:pic>
      <p:cxnSp>
        <p:nvCxnSpPr>
          <p:cNvPr id="32" name="Straight Connector 31">
            <a:extLst>
              <a:ext uri="{FF2B5EF4-FFF2-40B4-BE49-F238E27FC236}">
                <a16:creationId xmlns:a16="http://schemas.microsoft.com/office/drawing/2014/main" id="{0E5D0023-B23E-4823-8D72-B07FFF8CAE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20089" y="2400639"/>
            <a:ext cx="3376508" cy="0"/>
          </a:xfrm>
          <a:prstGeom prst="line">
            <a:avLst/>
          </a:prstGeom>
        </p:spPr>
        <p:style>
          <a:lnRef idx="2">
            <a:schemeClr val="accent1"/>
          </a:lnRef>
          <a:fillRef idx="0">
            <a:schemeClr val="accent1"/>
          </a:fillRef>
          <a:effectRef idx="1">
            <a:schemeClr val="accent1"/>
          </a:effectRef>
          <a:fontRef idx="minor">
            <a:schemeClr val="tx1"/>
          </a:fontRef>
        </p:style>
      </p:cxnSp>
      <p:sp>
        <p:nvSpPr>
          <p:cNvPr id="9" name="Text Placeholder 8">
            <a:extLst>
              <a:ext uri="{FF2B5EF4-FFF2-40B4-BE49-F238E27FC236}">
                <a16:creationId xmlns:a16="http://schemas.microsoft.com/office/drawing/2014/main" id="{FF5A1D2B-7619-60E2-7CA6-34D36717DDC2}"/>
              </a:ext>
            </a:extLst>
          </p:cNvPr>
          <p:cNvSpPr>
            <a:spLocks noGrp="1"/>
          </p:cNvSpPr>
          <p:nvPr>
            <p:ph type="body" sz="half" idx="2"/>
          </p:nvPr>
        </p:nvSpPr>
        <p:spPr>
          <a:xfrm>
            <a:off x="7535824" y="2556932"/>
            <a:ext cx="3360771" cy="3318936"/>
          </a:xfrm>
        </p:spPr>
        <p:txBody>
          <a:bodyPr vert="horz" lIns="91440" tIns="45720" rIns="91440" bIns="45720" rtlCol="0" anchor="t">
            <a:normAutofit/>
          </a:bodyPr>
          <a:lstStyle/>
          <a:p>
            <a:pPr algn="l">
              <a:buFont typeface="Arial"/>
              <a:buChar char="•"/>
            </a:pPr>
            <a:r>
              <a:rPr lang="en-US" b="0" i="0"/>
              <a:t>Pay per click advertising is a very effective digital marketing strategy. It involves paid advertisement wherein the business pays for specific keywords such that when a person searches using those keywords, the particular business site appears.</a:t>
            </a:r>
          </a:p>
          <a:p>
            <a:pPr algn="l">
              <a:buFont typeface="Arial"/>
              <a:buChar char="•"/>
            </a:pPr>
            <a:endParaRPr lang="en-US"/>
          </a:p>
        </p:txBody>
      </p:sp>
      <p:sp>
        <p:nvSpPr>
          <p:cNvPr id="3" name="TextBox 2">
            <a:extLst>
              <a:ext uri="{FF2B5EF4-FFF2-40B4-BE49-F238E27FC236}">
                <a16:creationId xmlns:a16="http://schemas.microsoft.com/office/drawing/2014/main" id="{2EE2FA2C-12A3-F4FB-EDF0-7C12449D8DE0}"/>
              </a:ext>
            </a:extLst>
          </p:cNvPr>
          <p:cNvSpPr txBox="1"/>
          <p:nvPr/>
        </p:nvSpPr>
        <p:spPr>
          <a:xfrm>
            <a:off x="4336328" y="5068933"/>
            <a:ext cx="2355132" cy="200055"/>
          </a:xfrm>
          <a:prstGeom prst="rect">
            <a:avLst/>
          </a:prstGeom>
          <a:solidFill>
            <a:srgbClr val="000000"/>
          </a:solidFill>
        </p:spPr>
        <p:txBody>
          <a:bodyPr wrap="none">
            <a:spAutoFit/>
          </a:bodyPr>
          <a:lstStyle/>
          <a:p>
            <a:pPr algn="r">
              <a:spcAft>
                <a:spcPts val="600"/>
              </a:spcAft>
            </a:pPr>
            <a:r>
              <a:rPr lang="en-US" sz="700">
                <a:solidFill>
                  <a:srgbClr val="FFFFFF"/>
                </a:solidFill>
                <a:hlinkClick r:id="rId6">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7">
                  <a:extLst>
                    <a:ext uri="{A12FA001-AC4F-418D-AE19-62706E023703}">
                      <ahyp:hlinkClr xmlns:ahyp="http://schemas.microsoft.com/office/drawing/2018/hyperlinkcolor" val="tx"/>
                    </a:ext>
                  </a:extLst>
                </a:hlinkClick>
              </a:rPr>
              <a:t>CC BY-NC</a:t>
            </a:r>
            <a:r>
              <a:rPr lang="en-US" sz="700">
                <a:solidFill>
                  <a:srgbClr val="FFFFFF"/>
                </a:solidFill>
              </a:rPr>
              <a:t>.</a:t>
            </a:r>
          </a:p>
        </p:txBody>
      </p:sp>
    </p:spTree>
    <p:extLst>
      <p:ext uri="{BB962C8B-B14F-4D97-AF65-F5344CB8AC3E}">
        <p14:creationId xmlns:p14="http://schemas.microsoft.com/office/powerpoint/2010/main" val="41886343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grpSp>
        <p:nvGrpSpPr>
          <p:cNvPr id="58" name="Group 57">
            <a:extLst>
              <a:ext uri="{FF2B5EF4-FFF2-40B4-BE49-F238E27FC236}">
                <a16:creationId xmlns:a16="http://schemas.microsoft.com/office/drawing/2014/main" id="{C617B5E7-82EF-4F98-88F9-C0D5A5E8239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39" name="Picture 38">
              <a:extLst>
                <a:ext uri="{FF2B5EF4-FFF2-40B4-BE49-F238E27FC236}">
                  <a16:creationId xmlns:a16="http://schemas.microsoft.com/office/drawing/2014/main" id="{EDA38C96-883D-497B-8F5D-D7E435243DA2}"/>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40" name="Rectangle 39">
              <a:extLst>
                <a:ext uri="{FF2B5EF4-FFF2-40B4-BE49-F238E27FC236}">
                  <a16:creationId xmlns:a16="http://schemas.microsoft.com/office/drawing/2014/main" id="{DB488A02-ECF8-47A5-806C-8CDF9935E6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41" name="Picture 40">
              <a:extLst>
                <a:ext uri="{FF2B5EF4-FFF2-40B4-BE49-F238E27FC236}">
                  <a16:creationId xmlns:a16="http://schemas.microsoft.com/office/drawing/2014/main" id="{40566D3B-3450-407D-9C9E-622BF0D9786C}"/>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42" name="Picture 41">
              <a:extLst>
                <a:ext uri="{FF2B5EF4-FFF2-40B4-BE49-F238E27FC236}">
                  <a16:creationId xmlns:a16="http://schemas.microsoft.com/office/drawing/2014/main" id="{04FE625F-F961-4FE5-95C8-0AE28A5D55C3}"/>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cxnSp>
        <p:nvCxnSpPr>
          <p:cNvPr id="59" name="Straight Connector 58">
            <a:extLst>
              <a:ext uri="{FF2B5EF4-FFF2-40B4-BE49-F238E27FC236}">
                <a16:creationId xmlns:a16="http://schemas.microsoft.com/office/drawing/2014/main" id="{F54A39E9-7329-429E-AA37-59887458780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useBgFill="1">
        <p:nvSpPr>
          <p:cNvPr id="60" name="Rectangle 59">
            <a:extLst>
              <a:ext uri="{FF2B5EF4-FFF2-40B4-BE49-F238E27FC236}">
                <a16:creationId xmlns:a16="http://schemas.microsoft.com/office/drawing/2014/main" id="{E13EA690-3E46-4734-B577-2ABC2C11BB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1" name="Group 60">
            <a:extLst>
              <a:ext uri="{FF2B5EF4-FFF2-40B4-BE49-F238E27FC236}">
                <a16:creationId xmlns:a16="http://schemas.microsoft.com/office/drawing/2014/main" id="{51BDD458-A659-4F0A-8038-738C3F39D51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49" name="Picture 48">
              <a:extLst>
                <a:ext uri="{FF2B5EF4-FFF2-40B4-BE49-F238E27FC236}">
                  <a16:creationId xmlns:a16="http://schemas.microsoft.com/office/drawing/2014/main" id="{8F792791-84CE-47AA-BB9B-37B92497AFB1}"/>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50" name="Rectangle 49">
              <a:extLst>
                <a:ext uri="{FF2B5EF4-FFF2-40B4-BE49-F238E27FC236}">
                  <a16:creationId xmlns:a16="http://schemas.microsoft.com/office/drawing/2014/main" id="{1529672B-07B1-4DA2-BD2A-C421B1FBAE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51" name="Picture 50">
              <a:extLst>
                <a:ext uri="{FF2B5EF4-FFF2-40B4-BE49-F238E27FC236}">
                  <a16:creationId xmlns:a16="http://schemas.microsoft.com/office/drawing/2014/main" id="{48E902B0-5E87-4F1F-9249-F11B511EC91A}"/>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52" name="Picture 51">
              <a:extLst>
                <a:ext uri="{FF2B5EF4-FFF2-40B4-BE49-F238E27FC236}">
                  <a16:creationId xmlns:a16="http://schemas.microsoft.com/office/drawing/2014/main" id="{C71F2CD6-3F1D-4272-B95F-DF779709E7D3}"/>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1">
            <a:extLst>
              <a:ext uri="{FF2B5EF4-FFF2-40B4-BE49-F238E27FC236}">
                <a16:creationId xmlns:a16="http://schemas.microsoft.com/office/drawing/2014/main" id="{4AF83EE5-092F-EF0E-C61D-895530FB7B7C}"/>
              </a:ext>
            </a:extLst>
          </p:cNvPr>
          <p:cNvSpPr>
            <a:spLocks noGrp="1"/>
          </p:cNvSpPr>
          <p:nvPr>
            <p:ph type="title"/>
          </p:nvPr>
        </p:nvSpPr>
        <p:spPr>
          <a:xfrm>
            <a:off x="4626508" y="982132"/>
            <a:ext cx="6270090" cy="1303867"/>
          </a:xfrm>
        </p:spPr>
        <p:txBody>
          <a:bodyPr vert="horz" lIns="91440" tIns="45720" rIns="91440" bIns="45720" rtlCol="0" anchor="ctr">
            <a:normAutofit/>
          </a:bodyPr>
          <a:lstStyle/>
          <a:p>
            <a:r>
              <a:rPr lang="en-US" sz="4400" b="1"/>
              <a:t>Pay per click:</a:t>
            </a:r>
          </a:p>
        </p:txBody>
      </p:sp>
      <p:sp>
        <p:nvSpPr>
          <p:cNvPr id="62" name="Rectangle 61">
            <a:extLst>
              <a:ext uri="{FF2B5EF4-FFF2-40B4-BE49-F238E27FC236}">
                <a16:creationId xmlns:a16="http://schemas.microsoft.com/office/drawing/2014/main" id="{302D7A57-9708-42D3-BE0A-D2D5AEBBB7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2644" y="1092200"/>
            <a:ext cx="3072384" cy="4535424"/>
          </a:xfrm>
          <a:prstGeom prst="rect">
            <a:avLst/>
          </a:prstGeom>
          <a:solidFill>
            <a:schemeClr val="bg1"/>
          </a:solidFill>
          <a:ln w="57150" cmpd="thickThin">
            <a:solidFill>
              <a:schemeClr val="tx1">
                <a:lumMod val="50000"/>
                <a:lumOff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3" name="Straight Connector 62">
            <a:extLst>
              <a:ext uri="{FF2B5EF4-FFF2-40B4-BE49-F238E27FC236}">
                <a16:creationId xmlns:a16="http://schemas.microsoft.com/office/drawing/2014/main" id="{375B9B75-E178-411B-BA12-D67B08861BF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44033" y="2400639"/>
            <a:ext cx="6035040" cy="0"/>
          </a:xfrm>
          <a:prstGeom prst="line">
            <a:avLst/>
          </a:prstGeom>
        </p:spPr>
        <p:style>
          <a:lnRef idx="2">
            <a:schemeClr val="accent1"/>
          </a:lnRef>
          <a:fillRef idx="0">
            <a:schemeClr val="accent1"/>
          </a:fillRef>
          <a:effectRef idx="1">
            <a:schemeClr val="accent1"/>
          </a:effectRef>
          <a:fontRef idx="minor">
            <a:schemeClr val="tx1"/>
          </a:fontRef>
        </p:style>
      </p:cxnSp>
      <p:pic>
        <p:nvPicPr>
          <p:cNvPr id="9" name="Picture 8" descr="A group of logos on a white background&#10;&#10;Description automatically generated">
            <a:extLst>
              <a:ext uri="{FF2B5EF4-FFF2-40B4-BE49-F238E27FC236}">
                <a16:creationId xmlns:a16="http://schemas.microsoft.com/office/drawing/2014/main" id="{BBC6E43C-A206-BAA3-01AF-D402883629B5}"/>
              </a:ext>
            </a:extLst>
          </p:cNvPr>
          <p:cNvPicPr>
            <a:picLocks noChangeAspect="1"/>
          </p:cNvPicPr>
          <p:nvPr/>
        </p:nvPicPr>
        <p:blipFill rotWithShape="1">
          <a:blip r:embed="rId5">
            <a:extLst>
              <a:ext uri="{837473B0-CC2E-450A-ABE3-18F120FF3D39}">
                <a1611:picAttrSrcUrl xmlns:a1611="http://schemas.microsoft.com/office/drawing/2016/11/main" r:id="rId6"/>
              </a:ext>
            </a:extLst>
          </a:blip>
          <a:srcRect b="4630"/>
          <a:stretch/>
        </p:blipFill>
        <p:spPr>
          <a:xfrm>
            <a:off x="584301" y="878545"/>
            <a:ext cx="4039737" cy="4997316"/>
          </a:xfrm>
          <a:prstGeom prst="rect">
            <a:avLst/>
          </a:prstGeom>
        </p:spPr>
      </p:pic>
      <p:sp>
        <p:nvSpPr>
          <p:cNvPr id="4" name="Text Placeholder 3">
            <a:extLst>
              <a:ext uri="{FF2B5EF4-FFF2-40B4-BE49-F238E27FC236}">
                <a16:creationId xmlns:a16="http://schemas.microsoft.com/office/drawing/2014/main" id="{A378074E-A6B4-0BC4-B38C-CEAD6F958EBF}"/>
              </a:ext>
            </a:extLst>
          </p:cNvPr>
          <p:cNvSpPr>
            <a:spLocks noGrp="1"/>
          </p:cNvSpPr>
          <p:nvPr>
            <p:ph type="body" sz="half" idx="2"/>
          </p:nvPr>
        </p:nvSpPr>
        <p:spPr>
          <a:xfrm>
            <a:off x="4631496" y="2556932"/>
            <a:ext cx="6260114" cy="3318936"/>
          </a:xfrm>
        </p:spPr>
        <p:txBody>
          <a:bodyPr vert="horz" lIns="91440" tIns="45720" rIns="91440" bIns="45720" rtlCol="0" anchor="t">
            <a:normAutofit/>
          </a:bodyPr>
          <a:lstStyle/>
          <a:p>
            <a:pPr algn="l">
              <a:buFont typeface="Arial"/>
              <a:buChar char="•"/>
            </a:pPr>
            <a:r>
              <a:rPr lang="en-US" b="0" i="0"/>
              <a:t>It involves paid advertisement where in the business pays for specific keywords such that when a person searches using those keywords, the particular business site appears.</a:t>
            </a:r>
            <a:endParaRPr lang="en-US"/>
          </a:p>
        </p:txBody>
      </p:sp>
      <p:sp>
        <p:nvSpPr>
          <p:cNvPr id="7" name="TextBox 6">
            <a:extLst>
              <a:ext uri="{FF2B5EF4-FFF2-40B4-BE49-F238E27FC236}">
                <a16:creationId xmlns:a16="http://schemas.microsoft.com/office/drawing/2014/main" id="{4B68AC60-29F4-1015-A579-1FAD6B189135}"/>
              </a:ext>
            </a:extLst>
          </p:cNvPr>
          <p:cNvSpPr txBox="1"/>
          <p:nvPr/>
        </p:nvSpPr>
        <p:spPr>
          <a:xfrm flipH="1" flipV="1">
            <a:off x="3023232" y="3604257"/>
            <a:ext cx="25377" cy="307777"/>
          </a:xfrm>
          <a:prstGeom prst="rect">
            <a:avLst/>
          </a:prstGeom>
          <a:solidFill>
            <a:srgbClr val="000000"/>
          </a:solidFill>
        </p:spPr>
        <p:txBody>
          <a:bodyPr wrap="square" lIns="91440" tIns="45720" rIns="91440" bIns="45720" anchor="t">
            <a:spAutoFit/>
          </a:bodyPr>
          <a:lstStyle/>
          <a:p>
            <a:pPr algn="r">
              <a:spcAft>
                <a:spcPts val="600"/>
              </a:spcAft>
            </a:pPr>
            <a:r>
              <a:rPr lang="en-US" sz="700">
                <a:solidFill>
                  <a:srgbClr val="FFFFFF"/>
                </a:solidFill>
                <a:hlinkClick r:id="rId7">
                  <a:extLst>
                    <a:ext uri="{A12FA001-AC4F-418D-AE19-62706E023703}">
                      <ahyp:hlinkClr xmlns:ahyp="http://schemas.microsoft.com/office/drawing/2018/hyperlinkcolor" val="tx"/>
                    </a:ext>
                  </a:extLst>
                </a:hlinkClick>
              </a:rPr>
              <a:t>C</a:t>
            </a:r>
            <a:r>
              <a:rPr lang="en-US" sz="700">
                <a:solidFill>
                  <a:srgbClr val="FFFFFF"/>
                </a:solidFill>
              </a:rPr>
              <a:t>.</a:t>
            </a:r>
          </a:p>
        </p:txBody>
      </p:sp>
      <p:sp>
        <p:nvSpPr>
          <p:cNvPr id="11" name="TextBox 10">
            <a:extLst>
              <a:ext uri="{FF2B5EF4-FFF2-40B4-BE49-F238E27FC236}">
                <a16:creationId xmlns:a16="http://schemas.microsoft.com/office/drawing/2014/main" id="{F2905CEA-1866-A0A1-8FD7-FC533314F76A}"/>
              </a:ext>
            </a:extLst>
          </p:cNvPr>
          <p:cNvSpPr txBox="1"/>
          <p:nvPr/>
        </p:nvSpPr>
        <p:spPr>
          <a:xfrm>
            <a:off x="3815705" y="5262976"/>
            <a:ext cx="184731" cy="200055"/>
          </a:xfrm>
          <a:prstGeom prst="rect">
            <a:avLst/>
          </a:prstGeom>
          <a:solidFill>
            <a:srgbClr val="000000"/>
          </a:solidFill>
        </p:spPr>
        <p:txBody>
          <a:bodyPr wrap="none" lIns="91440" tIns="45720" rIns="91440" bIns="45720" anchor="t">
            <a:spAutoFit/>
          </a:bodyPr>
          <a:lstStyle/>
          <a:p>
            <a:pPr algn="r">
              <a:spcAft>
                <a:spcPts val="600"/>
              </a:spcAft>
            </a:pPr>
            <a:endParaRPr lang="en-US" sz="700">
              <a:solidFill>
                <a:srgbClr val="FFFFFF"/>
              </a:solidFill>
            </a:endParaRPr>
          </a:p>
        </p:txBody>
      </p:sp>
    </p:spTree>
    <p:extLst>
      <p:ext uri="{BB962C8B-B14F-4D97-AF65-F5344CB8AC3E}">
        <p14:creationId xmlns:p14="http://schemas.microsoft.com/office/powerpoint/2010/main" val="22768609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grpSp>
        <p:nvGrpSpPr>
          <p:cNvPr id="5184" name="Group 5183">
            <a:extLst>
              <a:ext uri="{FF2B5EF4-FFF2-40B4-BE49-F238E27FC236}">
                <a16:creationId xmlns:a16="http://schemas.microsoft.com/office/drawing/2014/main" id="{C4018560-A1B9-4D3C-B032-951724CDD77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5185" name="Picture 5184">
              <a:extLst>
                <a:ext uri="{FF2B5EF4-FFF2-40B4-BE49-F238E27FC236}">
                  <a16:creationId xmlns:a16="http://schemas.microsoft.com/office/drawing/2014/main" id="{C62B19BF-51B9-4290-AEA8-389BB4119581}"/>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5186" name="Rectangle 5185">
              <a:extLst>
                <a:ext uri="{FF2B5EF4-FFF2-40B4-BE49-F238E27FC236}">
                  <a16:creationId xmlns:a16="http://schemas.microsoft.com/office/drawing/2014/main" id="{69940D90-AB68-4B4D-8001-839F3B28CA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5187" name="Picture 5186">
              <a:extLst>
                <a:ext uri="{FF2B5EF4-FFF2-40B4-BE49-F238E27FC236}">
                  <a16:creationId xmlns:a16="http://schemas.microsoft.com/office/drawing/2014/main" id="{4E0E095C-2B33-4957-9D0D-EE4ABDE1EA30}"/>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5188" name="Picture 5187">
              <a:extLst>
                <a:ext uri="{FF2B5EF4-FFF2-40B4-BE49-F238E27FC236}">
                  <a16:creationId xmlns:a16="http://schemas.microsoft.com/office/drawing/2014/main" id="{8095A9A2-AE81-4840-9F6F-305708B87CAF}"/>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cxnSp>
        <p:nvCxnSpPr>
          <p:cNvPr id="5190" name="Straight Connector 5189">
            <a:extLst>
              <a:ext uri="{FF2B5EF4-FFF2-40B4-BE49-F238E27FC236}">
                <a16:creationId xmlns:a16="http://schemas.microsoft.com/office/drawing/2014/main" id="{680E036D-DDAD-4AFE-AB68-D910280A761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useBgFill="1">
        <p:nvSpPr>
          <p:cNvPr id="5192" name="Rectangle 5191">
            <a:extLst>
              <a:ext uri="{FF2B5EF4-FFF2-40B4-BE49-F238E27FC236}">
                <a16:creationId xmlns:a16="http://schemas.microsoft.com/office/drawing/2014/main" id="{AFF43104-F524-418A-A0E3-3146340ABA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194" name="Group 5193">
            <a:extLst>
              <a:ext uri="{FF2B5EF4-FFF2-40B4-BE49-F238E27FC236}">
                <a16:creationId xmlns:a16="http://schemas.microsoft.com/office/drawing/2014/main" id="{323E5CD5-3226-4DDD-97AC-81C8F40E09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5195" name="Picture 5194">
              <a:extLst>
                <a:ext uri="{FF2B5EF4-FFF2-40B4-BE49-F238E27FC236}">
                  <a16:creationId xmlns:a16="http://schemas.microsoft.com/office/drawing/2014/main" id="{858B6703-6BCA-4414-A7FC-BA111255B1A3}"/>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5196" name="Rectangle 5195">
              <a:extLst>
                <a:ext uri="{FF2B5EF4-FFF2-40B4-BE49-F238E27FC236}">
                  <a16:creationId xmlns:a16="http://schemas.microsoft.com/office/drawing/2014/main" id="{76826A85-B5BB-4A9B-819E-AF5A0B30AE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5197" name="Picture 5196">
              <a:extLst>
                <a:ext uri="{FF2B5EF4-FFF2-40B4-BE49-F238E27FC236}">
                  <a16:creationId xmlns:a16="http://schemas.microsoft.com/office/drawing/2014/main" id="{B8A6C787-E24E-48D0-AF26-F35E43180EB9}"/>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5198" name="Picture 5197">
              <a:extLst>
                <a:ext uri="{FF2B5EF4-FFF2-40B4-BE49-F238E27FC236}">
                  <a16:creationId xmlns:a16="http://schemas.microsoft.com/office/drawing/2014/main" id="{E55A8260-917C-4DAC-A284-2A6E124FC9E0}"/>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1">
            <a:extLst>
              <a:ext uri="{FF2B5EF4-FFF2-40B4-BE49-F238E27FC236}">
                <a16:creationId xmlns:a16="http://schemas.microsoft.com/office/drawing/2014/main" id="{59CCB44B-620E-FCED-454A-0D6532C2DA6E}"/>
              </a:ext>
            </a:extLst>
          </p:cNvPr>
          <p:cNvSpPr>
            <a:spLocks noGrp="1"/>
          </p:cNvSpPr>
          <p:nvPr>
            <p:ph type="title"/>
          </p:nvPr>
        </p:nvSpPr>
        <p:spPr>
          <a:xfrm>
            <a:off x="4626508" y="982132"/>
            <a:ext cx="6270090" cy="1303867"/>
          </a:xfrm>
        </p:spPr>
        <p:txBody>
          <a:bodyPr vert="horz" lIns="91440" tIns="45720" rIns="91440" bIns="45720" rtlCol="0" anchor="ctr">
            <a:normAutofit/>
          </a:bodyPr>
          <a:lstStyle/>
          <a:p>
            <a:pPr>
              <a:lnSpc>
                <a:spcPct val="90000"/>
              </a:lnSpc>
            </a:pPr>
            <a:r>
              <a:rPr lang="en-US" sz="4100" b="1" i="0"/>
              <a:t> Video marketing:</a:t>
            </a:r>
            <a:br>
              <a:rPr lang="en-US" sz="4100" b="1" i="0"/>
            </a:br>
            <a:endParaRPr lang="en-US" sz="4100" b="1"/>
          </a:p>
        </p:txBody>
      </p:sp>
      <p:sp>
        <p:nvSpPr>
          <p:cNvPr id="5200" name="Rectangle 5199">
            <a:extLst>
              <a:ext uri="{FF2B5EF4-FFF2-40B4-BE49-F238E27FC236}">
                <a16:creationId xmlns:a16="http://schemas.microsoft.com/office/drawing/2014/main" id="{B6ABA3F9-ECC4-45D8-8538-B7EEC4D276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2644" y="1092200"/>
            <a:ext cx="3072384" cy="4535424"/>
          </a:xfrm>
          <a:prstGeom prst="rect">
            <a:avLst/>
          </a:prstGeom>
          <a:solidFill>
            <a:schemeClr val="bg1"/>
          </a:solidFill>
          <a:ln w="57150" cmpd="thickThin">
            <a:solidFill>
              <a:schemeClr val="tx1">
                <a:lumMod val="50000"/>
                <a:lumOff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descr="A screenshot of a phone&#10;&#10;Description automatically generated">
            <a:extLst>
              <a:ext uri="{FF2B5EF4-FFF2-40B4-BE49-F238E27FC236}">
                <a16:creationId xmlns:a16="http://schemas.microsoft.com/office/drawing/2014/main" id="{A08ACDD5-CD6B-6FE7-90BB-C6AE23FEB85A}"/>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1257236" y="1825665"/>
            <a:ext cx="2743200" cy="1543050"/>
          </a:xfrm>
          <a:prstGeom prst="rect">
            <a:avLst/>
          </a:prstGeom>
        </p:spPr>
      </p:pic>
      <p:cxnSp>
        <p:nvCxnSpPr>
          <p:cNvPr id="5202" name="Straight Connector 5201">
            <a:extLst>
              <a:ext uri="{FF2B5EF4-FFF2-40B4-BE49-F238E27FC236}">
                <a16:creationId xmlns:a16="http://schemas.microsoft.com/office/drawing/2014/main" id="{420C8890-1E3E-474D-9D1E-D3E3062B61E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44033" y="2400639"/>
            <a:ext cx="6035040" cy="0"/>
          </a:xfrm>
          <a:prstGeom prst="line">
            <a:avLst/>
          </a:prstGeom>
        </p:spPr>
        <p:style>
          <a:lnRef idx="2">
            <a:schemeClr val="accent1"/>
          </a:lnRef>
          <a:fillRef idx="0">
            <a:schemeClr val="accent1"/>
          </a:fillRef>
          <a:effectRef idx="1">
            <a:schemeClr val="accent1"/>
          </a:effectRef>
          <a:fontRef idx="minor">
            <a:schemeClr val="tx1"/>
          </a:fontRef>
        </p:style>
      </p:cxnSp>
      <p:pic>
        <p:nvPicPr>
          <p:cNvPr id="12" name="Picture 11" descr="A screenshot of a cell phone&#10;&#10;Description automatically generated">
            <a:extLst>
              <a:ext uri="{FF2B5EF4-FFF2-40B4-BE49-F238E27FC236}">
                <a16:creationId xmlns:a16="http://schemas.microsoft.com/office/drawing/2014/main" id="{5D40EED5-E8DB-F818-DAB0-AA6FA523C46E}"/>
              </a:ext>
            </a:extLst>
          </p:cNvPr>
          <p:cNvPicPr>
            <a:picLocks noChangeAspect="1"/>
          </p:cNvPicPr>
          <p:nvPr/>
        </p:nvPicPr>
        <p:blipFill rotWithShape="1">
          <a:blip r:embed="rId7">
            <a:extLst>
              <a:ext uri="{837473B0-CC2E-450A-ABE3-18F120FF3D39}">
                <a1611:picAttrSrcUrl xmlns:a1611="http://schemas.microsoft.com/office/drawing/2016/11/main" r:id="rId8"/>
              </a:ext>
            </a:extLst>
          </a:blip>
          <a:srcRect l="9720" r="13330" b="-1"/>
          <a:stretch/>
        </p:blipFill>
        <p:spPr>
          <a:xfrm>
            <a:off x="1308919" y="3533309"/>
            <a:ext cx="2639833" cy="1929722"/>
          </a:xfrm>
          <a:prstGeom prst="rect">
            <a:avLst/>
          </a:prstGeom>
        </p:spPr>
      </p:pic>
      <p:sp>
        <p:nvSpPr>
          <p:cNvPr id="13" name="TextBox 12">
            <a:extLst>
              <a:ext uri="{FF2B5EF4-FFF2-40B4-BE49-F238E27FC236}">
                <a16:creationId xmlns:a16="http://schemas.microsoft.com/office/drawing/2014/main" id="{747C1FE1-793E-0CDD-6953-BEC4A2096E81}"/>
              </a:ext>
            </a:extLst>
          </p:cNvPr>
          <p:cNvSpPr txBox="1"/>
          <p:nvPr/>
        </p:nvSpPr>
        <p:spPr>
          <a:xfrm>
            <a:off x="4724400" y="4200525"/>
            <a:ext cx="2743200" cy="317500"/>
          </a:xfrm>
          <a:prstGeom prst="rect">
            <a:avLst/>
          </a:prstGeom>
        </p:spPr>
        <p:txBody>
          <a:bodyPr lIns="91440" tIns="45720" rIns="91440" bIns="45720" anchor="t">
            <a:normAutofit fontScale="92500" lnSpcReduction="20000"/>
          </a:bodyPr>
          <a:lstStyle/>
          <a:p>
            <a:endParaRPr lang="en-US"/>
          </a:p>
        </p:txBody>
      </p:sp>
      <p:sp>
        <p:nvSpPr>
          <p:cNvPr id="10" name="TextBox 9">
            <a:extLst>
              <a:ext uri="{FF2B5EF4-FFF2-40B4-BE49-F238E27FC236}">
                <a16:creationId xmlns:a16="http://schemas.microsoft.com/office/drawing/2014/main" id="{7313BA60-E769-520E-F2D3-9FB66FF5B881}"/>
              </a:ext>
            </a:extLst>
          </p:cNvPr>
          <p:cNvSpPr txBox="1"/>
          <p:nvPr/>
        </p:nvSpPr>
        <p:spPr>
          <a:xfrm>
            <a:off x="9670155" y="6870700"/>
            <a:ext cx="2521845" cy="190245"/>
          </a:xfrm>
          <a:prstGeom prst="rect">
            <a:avLst/>
          </a:prstGeom>
          <a:solidFill>
            <a:srgbClr val="000000"/>
          </a:solidFill>
        </p:spPr>
        <p:txBody>
          <a:bodyPr wrap="none">
            <a:spAutoFit/>
          </a:bodyPr>
          <a:lstStyle/>
          <a:p>
            <a:pPr algn="r">
              <a:lnSpc>
                <a:spcPct val="90000"/>
              </a:lnSpc>
              <a:spcAft>
                <a:spcPts val="600"/>
              </a:spcAft>
            </a:pPr>
            <a:r>
              <a:rPr lang="en-US" sz="700">
                <a:solidFill>
                  <a:srgbClr val="FFFFFF"/>
                </a:solidFill>
                <a:hlinkClick r:id="rId6">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9">
                  <a:extLst>
                    <a:ext uri="{A12FA001-AC4F-418D-AE19-62706E023703}">
                      <ahyp:hlinkClr xmlns:ahyp="http://schemas.microsoft.com/office/drawing/2018/hyperlinkcolor" val="tx"/>
                    </a:ext>
                  </a:extLst>
                </a:hlinkClick>
              </a:rPr>
              <a:t>CC BY-NC-ND</a:t>
            </a:r>
            <a:r>
              <a:rPr lang="en-US" sz="700">
                <a:solidFill>
                  <a:srgbClr val="FFFFFF"/>
                </a:solidFill>
              </a:rPr>
              <a:t>.</a:t>
            </a:r>
          </a:p>
        </p:txBody>
      </p:sp>
      <p:sp>
        <p:nvSpPr>
          <p:cNvPr id="16" name="TextBox 15">
            <a:extLst>
              <a:ext uri="{FF2B5EF4-FFF2-40B4-BE49-F238E27FC236}">
                <a16:creationId xmlns:a16="http://schemas.microsoft.com/office/drawing/2014/main" id="{956EFECA-AA11-93FA-2394-549698CC1913}"/>
              </a:ext>
            </a:extLst>
          </p:cNvPr>
          <p:cNvSpPr txBox="1"/>
          <p:nvPr/>
        </p:nvSpPr>
        <p:spPr>
          <a:xfrm>
            <a:off x="7135611" y="6870700"/>
            <a:ext cx="2521844" cy="200055"/>
          </a:xfrm>
          <a:prstGeom prst="rect">
            <a:avLst/>
          </a:prstGeom>
          <a:solidFill>
            <a:srgbClr val="000000"/>
          </a:solidFill>
        </p:spPr>
        <p:txBody>
          <a:bodyPr wrap="none">
            <a:spAutoFit/>
          </a:bodyPr>
          <a:lstStyle/>
          <a:p>
            <a:pPr algn="r">
              <a:spcAft>
                <a:spcPts val="600"/>
              </a:spcAft>
            </a:pPr>
            <a:r>
              <a:rPr lang="en-US" sz="700">
                <a:solidFill>
                  <a:srgbClr val="FFFFFF"/>
                </a:solidFill>
                <a:hlinkClick r:id="rId6">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9">
                  <a:extLst>
                    <a:ext uri="{A12FA001-AC4F-418D-AE19-62706E023703}">
                      <ahyp:hlinkClr xmlns:ahyp="http://schemas.microsoft.com/office/drawing/2018/hyperlinkcolor" val="tx"/>
                    </a:ext>
                  </a:extLst>
                </a:hlinkClick>
              </a:rPr>
              <a:t>CC BY-NC-ND</a:t>
            </a:r>
            <a:r>
              <a:rPr lang="en-US" sz="700">
                <a:solidFill>
                  <a:srgbClr val="FFFFFF"/>
                </a:solidFill>
              </a:rPr>
              <a:t>.</a:t>
            </a:r>
          </a:p>
        </p:txBody>
      </p:sp>
      <p:pic>
        <p:nvPicPr>
          <p:cNvPr id="9" name="Content Placeholder 8" descr="A screenshot of a phone&#10;&#10;Description automatically generated">
            <a:extLst>
              <a:ext uri="{FF2B5EF4-FFF2-40B4-BE49-F238E27FC236}">
                <a16:creationId xmlns:a16="http://schemas.microsoft.com/office/drawing/2014/main" id="{E6FC0D05-C65B-DC43-3CBA-147D6DFA2FE2}"/>
              </a:ext>
            </a:extLst>
          </p:cNvPr>
          <p:cNvPicPr>
            <a:picLocks noGrp="1" noChangeAspect="1"/>
          </p:cNvPicPr>
          <p:nvPr>
            <p:ph idx="1"/>
          </p:nvPr>
        </p:nvPicPr>
        <p:blipFill>
          <a:blip r:embed="rId5">
            <a:extLst>
              <a:ext uri="{837473B0-CC2E-450A-ABE3-18F120FF3D39}">
                <a1611:picAttrSrcUrl xmlns:a1611="http://schemas.microsoft.com/office/drawing/2016/11/main" r:id="rId6"/>
              </a:ext>
            </a:extLst>
          </a:blip>
          <a:stretch>
            <a:fillRect/>
          </a:stretch>
        </p:blipFill>
        <p:spPr>
          <a:xfrm>
            <a:off x="12780963" y="2900159"/>
            <a:ext cx="2481262" cy="1394232"/>
          </a:xfrm>
        </p:spPr>
      </p:pic>
      <p:graphicFrame>
        <p:nvGraphicFramePr>
          <p:cNvPr id="5206" name="Text Placeholder 3">
            <a:extLst>
              <a:ext uri="{FF2B5EF4-FFF2-40B4-BE49-F238E27FC236}">
                <a16:creationId xmlns:a16="http://schemas.microsoft.com/office/drawing/2014/main" id="{653EE6BE-5795-7150-A181-382F9327E386}"/>
              </a:ext>
            </a:extLst>
          </p:cNvPr>
          <p:cNvGraphicFramePr/>
          <p:nvPr/>
        </p:nvGraphicFramePr>
        <p:xfrm>
          <a:off x="4631496" y="2556932"/>
          <a:ext cx="6260114" cy="3318936"/>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spTree>
    <p:extLst>
      <p:ext uri="{BB962C8B-B14F-4D97-AF65-F5344CB8AC3E}">
        <p14:creationId xmlns:p14="http://schemas.microsoft.com/office/powerpoint/2010/main" val="37162638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614F7DB2-2747-44B1-8CCD-EA4CF6EABA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9" name="Picture 8">
              <a:extLst>
                <a:ext uri="{FF2B5EF4-FFF2-40B4-BE49-F238E27FC236}">
                  <a16:creationId xmlns:a16="http://schemas.microsoft.com/office/drawing/2014/main" id="{6B274392-2BAA-4EFD-A7A4-941ABF7B2B14}"/>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0" name="Rectangle 9">
              <a:extLst>
                <a:ext uri="{FF2B5EF4-FFF2-40B4-BE49-F238E27FC236}">
                  <a16:creationId xmlns:a16="http://schemas.microsoft.com/office/drawing/2014/main" id="{54E9F97B-B428-4C46-8004-BC4A40DEF3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1" name="Picture 10">
              <a:extLst>
                <a:ext uri="{FF2B5EF4-FFF2-40B4-BE49-F238E27FC236}">
                  <a16:creationId xmlns:a16="http://schemas.microsoft.com/office/drawing/2014/main" id="{F6C42F04-DEA1-45C3-9F84-8B1652F9C90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2" name="Picture 11">
              <a:extLst>
                <a:ext uri="{FF2B5EF4-FFF2-40B4-BE49-F238E27FC236}">
                  <a16:creationId xmlns:a16="http://schemas.microsoft.com/office/drawing/2014/main" id="{DA860151-6D39-4EDD-99B8-908690A0DD37}"/>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cxnSp>
        <p:nvCxnSpPr>
          <p:cNvPr id="14" name="Straight Connector 13">
            <a:extLst>
              <a:ext uri="{FF2B5EF4-FFF2-40B4-BE49-F238E27FC236}">
                <a16:creationId xmlns:a16="http://schemas.microsoft.com/office/drawing/2014/main" id="{2C02D87C-1E23-4B24-AFE6-A85743C72FD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useBgFill="1">
        <p:nvSpPr>
          <p:cNvPr id="16" name="Rectangle 15">
            <a:extLst>
              <a:ext uri="{FF2B5EF4-FFF2-40B4-BE49-F238E27FC236}">
                <a16:creationId xmlns:a16="http://schemas.microsoft.com/office/drawing/2014/main" id="{52723366-C73B-4ED6-ADEF-29911C6BC5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847A4152-8E41-4D1C-B88C-57C5C430A6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631" y="484632"/>
            <a:ext cx="11222737" cy="1479635"/>
          </a:xfrm>
          <a:prstGeom prst="rect">
            <a:avLst/>
          </a:prstGeom>
          <a:solidFill>
            <a:schemeClr val="tx2">
              <a:lumMod val="90000"/>
              <a:lumOff val="10000"/>
            </a:schemeClr>
          </a:solidFill>
          <a:ln>
            <a:noFill/>
          </a:ln>
          <a:effectLst>
            <a:outerShdw blurRad="50800" dist="38100" dir="5400000" algn="t" rotWithShape="0">
              <a:prstClr val="black">
                <a:alpha val="40000"/>
              </a:prstClr>
            </a:outerShdw>
          </a:effectLst>
          <a:scene3d>
            <a:camera prst="orthographicFront"/>
            <a:lightRig rig="balanced" dir="t"/>
          </a:scene3d>
          <a:sp3d>
            <a:bevelT w="6350" h="6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76A8FF0-69D2-0FB7-968A-770748CA19D7}"/>
              </a:ext>
            </a:extLst>
          </p:cNvPr>
          <p:cNvSpPr>
            <a:spLocks noGrp="1"/>
          </p:cNvSpPr>
          <p:nvPr>
            <p:ph type="title"/>
          </p:nvPr>
        </p:nvSpPr>
        <p:spPr>
          <a:xfrm>
            <a:off x="804421" y="796374"/>
            <a:ext cx="10583158" cy="880027"/>
          </a:xfrm>
        </p:spPr>
        <p:txBody>
          <a:bodyPr vert="horz" lIns="91440" tIns="45720" rIns="91440" bIns="45720" rtlCol="0" anchor="ctr">
            <a:normAutofit/>
          </a:bodyPr>
          <a:lstStyle/>
          <a:p>
            <a:pPr algn="ctr"/>
            <a:r>
              <a:rPr lang="en-US" sz="4400" b="1">
                <a:solidFill>
                  <a:srgbClr val="FFFFFF"/>
                </a:solidFill>
              </a:rPr>
              <a:t>THANK YOU</a:t>
            </a:r>
          </a:p>
        </p:txBody>
      </p:sp>
      <p:sp>
        <p:nvSpPr>
          <p:cNvPr id="20" name="Rectangle 19">
            <a:extLst>
              <a:ext uri="{FF2B5EF4-FFF2-40B4-BE49-F238E27FC236}">
                <a16:creationId xmlns:a16="http://schemas.microsoft.com/office/drawing/2014/main" id="{999F76F5-72D4-4814-9169-8F535AEEB8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0747" y="648377"/>
            <a:ext cx="10890504" cy="1152144"/>
          </a:xfrm>
          <a:prstGeom prst="rect">
            <a:avLst/>
          </a:prstGeom>
          <a:noFill/>
          <a:ln w="15875" cap="flat">
            <a:solidFill>
              <a:schemeClr val="accent1"/>
            </a:solidFill>
            <a:miter lim="800000"/>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C6202988-4466-42C5-B33A-AFABF051B4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86000"/>
            <a:ext cx="12192000" cy="4572000"/>
          </a:xfrm>
          <a:prstGeom prst="rect">
            <a:avLst/>
          </a:prstGeom>
          <a:gradFill>
            <a:gsLst>
              <a:gs pos="0">
                <a:schemeClr val="bg1"/>
              </a:gs>
              <a:gs pos="30000">
                <a:schemeClr val="bg1"/>
              </a:gs>
              <a:gs pos="61000">
                <a:schemeClr val="bg2">
                  <a:lumMod val="20000"/>
                  <a:lumOff val="80000"/>
                </a:schemeClr>
              </a:gs>
              <a:gs pos="97000">
                <a:schemeClr val="bg2">
                  <a:lumMod val="70000"/>
                  <a:lumOff val="30000"/>
                </a:schemeClr>
              </a:gs>
            </a:gsLst>
            <a:path path="circle">
              <a:fillToRect l="50000" t="50000" r="50000" b="50000"/>
            </a:path>
          </a:gradFill>
          <a:ln>
            <a:noFill/>
          </a:ln>
          <a:effectLst>
            <a:innerShdw blurRad="63500" dist="50800" dir="16200000">
              <a:prstClr val="black">
                <a:alpha val="3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262E6F54-EAC6-8166-650C-D54FE73EFD04}"/>
              </a:ext>
            </a:extLst>
          </p:cNvPr>
          <p:cNvSpPr>
            <a:spLocks noGrp="1"/>
          </p:cNvSpPr>
          <p:nvPr>
            <p:ph type="body" sz="half" idx="2"/>
          </p:nvPr>
        </p:nvSpPr>
        <p:spPr>
          <a:xfrm>
            <a:off x="1295401" y="2612256"/>
            <a:ext cx="9601196" cy="3263612"/>
          </a:xfrm>
        </p:spPr>
        <p:txBody>
          <a:bodyPr vert="horz" lIns="91440" tIns="45720" rIns="91440" bIns="45720" rtlCol="0" anchor="t">
            <a:normAutofit/>
          </a:bodyPr>
          <a:lstStyle/>
          <a:p>
            <a:pPr marL="0" indent="0"/>
            <a:endParaRPr lang="en-US">
              <a:solidFill>
                <a:schemeClr val="tx1">
                  <a:lumMod val="85000"/>
                  <a:lumOff val="15000"/>
                </a:schemeClr>
              </a:solidFill>
            </a:endParaRPr>
          </a:p>
        </p:txBody>
      </p:sp>
    </p:spTree>
    <p:extLst>
      <p:ext uri="{BB962C8B-B14F-4D97-AF65-F5344CB8AC3E}">
        <p14:creationId xmlns:p14="http://schemas.microsoft.com/office/powerpoint/2010/main" val="25996075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DFB5D1BB-0703-437B-BD1E-1D07F8A2730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61" name="Picture 60">
              <a:extLst>
                <a:ext uri="{FF2B5EF4-FFF2-40B4-BE49-F238E27FC236}">
                  <a16:creationId xmlns:a16="http://schemas.microsoft.com/office/drawing/2014/main" id="{3886586B-3F0F-4593-B272-AE75AD0F0929}"/>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63" name="Rectangle 62">
              <a:extLst>
                <a:ext uri="{FF2B5EF4-FFF2-40B4-BE49-F238E27FC236}">
                  <a16:creationId xmlns:a16="http://schemas.microsoft.com/office/drawing/2014/main" id="{020DEB59-BF94-41B5-8F16-8B10442EE0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64" name="Picture 63">
              <a:extLst>
                <a:ext uri="{FF2B5EF4-FFF2-40B4-BE49-F238E27FC236}">
                  <a16:creationId xmlns:a16="http://schemas.microsoft.com/office/drawing/2014/main" id="{9A3BEF6F-FC03-43B1-8D1B-8DA3A360DBF0}"/>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65" name="Picture 64">
              <a:extLst>
                <a:ext uri="{FF2B5EF4-FFF2-40B4-BE49-F238E27FC236}">
                  <a16:creationId xmlns:a16="http://schemas.microsoft.com/office/drawing/2014/main" id="{0F49BA32-A501-4C79-9A72-92587AB9EEFE}"/>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cxnSp>
        <p:nvCxnSpPr>
          <p:cNvPr id="66" name="Straight Connector 65">
            <a:extLst>
              <a:ext uri="{FF2B5EF4-FFF2-40B4-BE49-F238E27FC236}">
                <a16:creationId xmlns:a16="http://schemas.microsoft.com/office/drawing/2014/main" id="{883F92AF-2403-4558-B1D7-72130A1E4BC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useBgFill="1">
        <p:nvSpPr>
          <p:cNvPr id="67" name="Rectangle 66">
            <a:extLst>
              <a:ext uri="{FF2B5EF4-FFF2-40B4-BE49-F238E27FC236}">
                <a16:creationId xmlns:a16="http://schemas.microsoft.com/office/drawing/2014/main" id="{0B78BE18-6882-4FAA-BC8C-CA216E9638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1A34F12D-8C0F-46CA-9F4A-D56193C37E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6138" y="488137"/>
            <a:ext cx="11227442" cy="5883295"/>
          </a:xfrm>
          <a:prstGeom prst="rect">
            <a:avLst/>
          </a:prstGeom>
          <a:solidFill>
            <a:schemeClr val="bg2"/>
          </a:solidFill>
          <a:ln>
            <a:noFill/>
          </a:ln>
          <a:effectLst>
            <a:outerShdw blurRad="114300" dist="127000" dir="4800000" sx="99000" sy="99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a:ea typeface="+mn-ea"/>
              <a:cs typeface="+mn-cs"/>
            </a:endParaRPr>
          </a:p>
        </p:txBody>
      </p:sp>
      <p:pic>
        <p:nvPicPr>
          <p:cNvPr id="5" name="Picture 4">
            <a:extLst>
              <a:ext uri="{FF2B5EF4-FFF2-40B4-BE49-F238E27FC236}">
                <a16:creationId xmlns:a16="http://schemas.microsoft.com/office/drawing/2014/main" id="{48A52E83-E55E-1CF7-41CB-5797D4FD90C0}"/>
              </a:ext>
            </a:extLst>
          </p:cNvPr>
          <p:cNvPicPr>
            <a:picLocks noChangeAspect="1"/>
          </p:cNvPicPr>
          <p:nvPr/>
        </p:nvPicPr>
        <p:blipFill rotWithShape="1">
          <a:blip r:embed="rId5">
            <a:alphaModFix amt="25000"/>
          </a:blip>
          <a:srcRect t="12233" r="1" b="35367"/>
          <a:stretch/>
        </p:blipFill>
        <p:spPr>
          <a:xfrm>
            <a:off x="486138" y="486568"/>
            <a:ext cx="11227442" cy="5883295"/>
          </a:xfrm>
          <a:prstGeom prst="rect">
            <a:avLst/>
          </a:prstGeom>
        </p:spPr>
      </p:pic>
      <p:sp>
        <p:nvSpPr>
          <p:cNvPr id="69" name="Rectangle 68">
            <a:extLst>
              <a:ext uri="{FF2B5EF4-FFF2-40B4-BE49-F238E27FC236}">
                <a16:creationId xmlns:a16="http://schemas.microsoft.com/office/drawing/2014/main" id="{F3838012-22B6-4303-8F29-04E1419B3A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solidFill>
              <a:schemeClr val="tx1"/>
            </a:solidFill>
            <a:miter lim="800000"/>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BD490A48-08CE-214E-33F4-A76122D4E57B}"/>
              </a:ext>
            </a:extLst>
          </p:cNvPr>
          <p:cNvSpPr>
            <a:spLocks noGrp="1"/>
          </p:cNvSpPr>
          <p:nvPr>
            <p:ph type="ctrTitle"/>
          </p:nvPr>
        </p:nvSpPr>
        <p:spPr>
          <a:xfrm>
            <a:off x="1295402" y="982132"/>
            <a:ext cx="9601196" cy="1303867"/>
          </a:xfrm>
        </p:spPr>
        <p:txBody>
          <a:bodyPr vert="horz" lIns="91440" tIns="45720" rIns="91440" bIns="45720" rtlCol="0" anchor="ctr">
            <a:normAutofit/>
          </a:bodyPr>
          <a:lstStyle/>
          <a:p>
            <a:r>
              <a:rPr lang="en-US" sz="4400">
                <a:solidFill>
                  <a:schemeClr val="tx1"/>
                </a:solidFill>
              </a:rPr>
              <a:t>ACKNOWLEDGEMENT</a:t>
            </a:r>
          </a:p>
        </p:txBody>
      </p:sp>
      <p:cxnSp>
        <p:nvCxnSpPr>
          <p:cNvPr id="70" name="Straight Connector 69">
            <a:extLst>
              <a:ext uri="{FF2B5EF4-FFF2-40B4-BE49-F238E27FC236}">
                <a16:creationId xmlns:a16="http://schemas.microsoft.com/office/drawing/2014/main" id="{AB061FF5-9F81-427C-8DA5-3989395517F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92351" y="2421466"/>
            <a:ext cx="9407298" cy="0"/>
          </a:xfrm>
          <a:prstGeom prst="line">
            <a:avLst/>
          </a:prstGeom>
          <a:ln w="15875">
            <a:solidFill>
              <a:schemeClr val="tx1"/>
            </a:solidFill>
          </a:ln>
        </p:spPr>
        <p:style>
          <a:lnRef idx="2">
            <a:schemeClr val="accent1"/>
          </a:lnRef>
          <a:fillRef idx="0">
            <a:schemeClr val="accent1"/>
          </a:fillRef>
          <a:effectRef idx="1">
            <a:schemeClr val="accent1"/>
          </a:effectRef>
          <a:fontRef idx="minor">
            <a:schemeClr val="tx1"/>
          </a:fontRef>
        </p:style>
      </p:cxnSp>
      <p:grpSp>
        <p:nvGrpSpPr>
          <p:cNvPr id="71" name="Group 70">
            <a:extLst>
              <a:ext uri="{FF2B5EF4-FFF2-40B4-BE49-F238E27FC236}">
                <a16:creationId xmlns:a16="http://schemas.microsoft.com/office/drawing/2014/main" id="{F03F5A17-2CE9-4ADD-9FAF-C1A0BB39CD0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8288" y="3128956"/>
            <a:ext cx="12234672" cy="658368"/>
            <a:chOff x="-18288" y="3128956"/>
            <a:chExt cx="12234672" cy="658368"/>
          </a:xfrm>
        </p:grpSpPr>
        <p:sp useBgFill="1">
          <p:nvSpPr>
            <p:cNvPr id="72" name="Rounded Rectangle 20">
              <a:extLst>
                <a:ext uri="{FF2B5EF4-FFF2-40B4-BE49-F238E27FC236}">
                  <a16:creationId xmlns:a16="http://schemas.microsoft.com/office/drawing/2014/main" id="{4A88F887-B43E-4CD1-BCE2-739013C68D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2303" y="3128956"/>
              <a:ext cx="45720" cy="658368"/>
            </a:xfrm>
            <a:prstGeom prst="roundRect">
              <a:avLst>
                <a:gd name="adj" fmla="val 50000"/>
              </a:avLst>
            </a:prstGeom>
            <a:ln w="9525">
              <a:noFill/>
            </a:ln>
            <a:effectLst>
              <a:innerShdw blurRad="114300">
                <a:prstClr val="black">
                  <a:alpha val="86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a:ea typeface="+mn-ea"/>
                <a:cs typeface="+mn-cs"/>
              </a:endParaRPr>
            </a:p>
          </p:txBody>
        </p:sp>
        <p:pic>
          <p:nvPicPr>
            <p:cNvPr id="73" name="Picture 72">
              <a:extLst>
                <a:ext uri="{FF2B5EF4-FFF2-40B4-BE49-F238E27FC236}">
                  <a16:creationId xmlns:a16="http://schemas.microsoft.com/office/drawing/2014/main" id="{2C9D3412-AB4A-4E20-9A79-B2C80D198BC9}"/>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8288" y="3154680"/>
              <a:ext cx="777240" cy="606425"/>
            </a:xfrm>
            <a:prstGeom prst="rect">
              <a:avLst/>
            </a:prstGeom>
          </p:spPr>
        </p:pic>
        <p:sp useBgFill="1">
          <p:nvSpPr>
            <p:cNvPr id="74" name="Rounded Rectangle 22">
              <a:extLst>
                <a:ext uri="{FF2B5EF4-FFF2-40B4-BE49-F238E27FC236}">
                  <a16:creationId xmlns:a16="http://schemas.microsoft.com/office/drawing/2014/main" id="{A1D7D010-E182-46E6-9264-B39552853F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414377" y="3128956"/>
              <a:ext cx="45720" cy="658368"/>
            </a:xfrm>
            <a:prstGeom prst="roundRect">
              <a:avLst>
                <a:gd name="adj" fmla="val 50000"/>
              </a:avLst>
            </a:prstGeom>
            <a:ln w="9525">
              <a:noFill/>
            </a:ln>
            <a:effectLst>
              <a:innerShdw blurRad="114300">
                <a:prstClr val="black">
                  <a:alpha val="86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a:ea typeface="+mn-ea"/>
                <a:cs typeface="+mn-cs"/>
              </a:endParaRPr>
            </a:p>
          </p:txBody>
        </p:sp>
        <p:pic>
          <p:nvPicPr>
            <p:cNvPr id="75" name="Picture 74">
              <a:extLst>
                <a:ext uri="{FF2B5EF4-FFF2-40B4-BE49-F238E27FC236}">
                  <a16:creationId xmlns:a16="http://schemas.microsoft.com/office/drawing/2014/main" id="{F4783A7B-2E08-42E4-87EC-EE59B873DFB1}"/>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flipH="1">
              <a:off x="11439144" y="3154680"/>
              <a:ext cx="777240" cy="606425"/>
            </a:xfrm>
            <a:prstGeom prst="rect">
              <a:avLst/>
            </a:prstGeom>
          </p:spPr>
        </p:pic>
      </p:grpSp>
      <p:sp>
        <p:nvSpPr>
          <p:cNvPr id="3" name="Subtitle 2">
            <a:extLst>
              <a:ext uri="{FF2B5EF4-FFF2-40B4-BE49-F238E27FC236}">
                <a16:creationId xmlns:a16="http://schemas.microsoft.com/office/drawing/2014/main" id="{BC269080-725B-D267-8AE0-3D920D1D2329}"/>
              </a:ext>
            </a:extLst>
          </p:cNvPr>
          <p:cNvSpPr>
            <a:spLocks noGrp="1"/>
          </p:cNvSpPr>
          <p:nvPr>
            <p:ph type="subTitle" idx="1"/>
          </p:nvPr>
        </p:nvSpPr>
        <p:spPr>
          <a:xfrm>
            <a:off x="1295401" y="2556932"/>
            <a:ext cx="9601196" cy="3318936"/>
          </a:xfrm>
        </p:spPr>
        <p:txBody>
          <a:bodyPr vert="horz" lIns="91440" tIns="45720" rIns="91440" bIns="45720" rtlCol="0" anchor="t">
            <a:normAutofit/>
          </a:bodyPr>
          <a:lstStyle/>
          <a:p>
            <a:pPr indent="-338328" algn="l">
              <a:lnSpc>
                <a:spcPct val="90000"/>
              </a:lnSpc>
              <a:buFont typeface="Arial"/>
              <a:buChar char="•"/>
            </a:pPr>
            <a:r>
              <a:rPr lang="en-US" sz="1300"/>
              <a:t>The opportunity to participate in these internships has been an invaluable experience for my personal and professional development. I am extremely grateful to </a:t>
            </a:r>
            <a:r>
              <a:rPr lang="en-US" sz="1300" b="1"/>
              <a:t>Dr. P L Madhava Rao </a:t>
            </a:r>
            <a:r>
              <a:rPr lang="en-US" sz="1300"/>
              <a:t>sir for facilitating my placement with SMARTINTERZ and to </a:t>
            </a:r>
            <a:r>
              <a:rPr lang="en-US" sz="1300" b="1"/>
              <a:t>Dr. P L Madhava Rao </a:t>
            </a:r>
            <a:r>
              <a:rPr lang="en-US" sz="1300"/>
              <a:t>sir for providing me with guidance and mentorship throughout my time at Flying Machine Company.</a:t>
            </a:r>
          </a:p>
          <a:p>
            <a:pPr indent="-338328" algn="l">
              <a:lnSpc>
                <a:spcPct val="90000"/>
              </a:lnSpc>
              <a:buFont typeface="Arial"/>
              <a:buChar char="•"/>
            </a:pPr>
            <a:r>
              <a:rPr lang="en-US" sz="1300"/>
              <a:t>My digital marketing internship at Flying Machine Company was an eye-opening experience that exposed me to the intricacies of marketing in the real world. Working closely with the team, I was able to contribute to various campaigns and initiatives, gaining hands-on experience in digital marketing strategies, analytics, and customer engagement.</a:t>
            </a:r>
          </a:p>
          <a:p>
            <a:pPr indent="-338328" algn="l">
              <a:lnSpc>
                <a:spcPct val="90000"/>
              </a:lnSpc>
              <a:buFont typeface="Arial"/>
              <a:buChar char="•"/>
            </a:pPr>
            <a:r>
              <a:rPr lang="en-US" sz="1300"/>
              <a:t>I would also like to express my sincere appreciation to the college director, principal, and Head of the Department for providing me with the opportunity to undertake these internships as part of my academic curriculum. Your commitment to fostering practical         learning experiences has greatly enriched my education.</a:t>
            </a:r>
          </a:p>
          <a:p>
            <a:pPr indent="-338328" algn="l">
              <a:lnSpc>
                <a:spcPct val="90000"/>
              </a:lnSpc>
              <a:buFont typeface="Arial"/>
              <a:buChar char="•"/>
            </a:pPr>
            <a:r>
              <a:rPr lang="en-US" sz="1300"/>
              <a:t>I would also like to express my sincere appreciation to my team members for their unwavering support during my internship. Their encouragement, and willingness to share their expertise have been instrumental in my growth as a digital marketing professional.</a:t>
            </a:r>
          </a:p>
          <a:p>
            <a:pPr indent="-338328" algn="l">
              <a:lnSpc>
                <a:spcPct val="90000"/>
              </a:lnSpc>
              <a:buFont typeface="Arial"/>
              <a:buChar char="•"/>
            </a:pPr>
            <a:r>
              <a:rPr lang="en-US" sz="1300"/>
              <a:t>Once again, thank you for the support and guidance that have made these internships a reality. I look forward to your feedback and am open to any further recommendations or suggestions for my future endeavors.</a:t>
            </a:r>
          </a:p>
        </p:txBody>
      </p:sp>
    </p:spTree>
    <p:extLst>
      <p:ext uri="{BB962C8B-B14F-4D97-AF65-F5344CB8AC3E}">
        <p14:creationId xmlns:p14="http://schemas.microsoft.com/office/powerpoint/2010/main" val="1821506628"/>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C93797FD-7F0A-483E-966E-7FE88F8D87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13" name="Picture 12">
              <a:extLst>
                <a:ext uri="{FF2B5EF4-FFF2-40B4-BE49-F238E27FC236}">
                  <a16:creationId xmlns:a16="http://schemas.microsoft.com/office/drawing/2014/main" id="{94299858-315B-4242-A342-32FD05E4DEE2}"/>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1" name="Rectangle 10">
              <a:extLst>
                <a:ext uri="{FF2B5EF4-FFF2-40B4-BE49-F238E27FC236}">
                  <a16:creationId xmlns:a16="http://schemas.microsoft.com/office/drawing/2014/main" id="{5783D501-1479-4FE1-A62C-B9C862498C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5" name="Picture 14">
              <a:extLst>
                <a:ext uri="{FF2B5EF4-FFF2-40B4-BE49-F238E27FC236}">
                  <a16:creationId xmlns:a16="http://schemas.microsoft.com/office/drawing/2014/main" id="{C53C2CCF-3504-410A-A978-9BCC7D295A01}"/>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7" name="Picture 16">
              <a:extLst>
                <a:ext uri="{FF2B5EF4-FFF2-40B4-BE49-F238E27FC236}">
                  <a16:creationId xmlns:a16="http://schemas.microsoft.com/office/drawing/2014/main" id="{444AA77E-0BD7-413F-9123-2CDF296BADFE}"/>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cxnSp>
        <p:nvCxnSpPr>
          <p:cNvPr id="19" name="Straight Connector 18">
            <a:extLst>
              <a:ext uri="{FF2B5EF4-FFF2-40B4-BE49-F238E27FC236}">
                <a16:creationId xmlns:a16="http://schemas.microsoft.com/office/drawing/2014/main" id="{DDB3BAEE-5BE4-4B17-A2DA-B334759C47A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1" name="Rectangle 20">
            <a:extLst>
              <a:ext uri="{FF2B5EF4-FFF2-40B4-BE49-F238E27FC236}">
                <a16:creationId xmlns:a16="http://schemas.microsoft.com/office/drawing/2014/main" id="{52BE4420-3B5F-4549-8B4A-77855B8215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A75876F6-95D4-48CB-8E3E-4401A96E25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6138" y="496088"/>
            <a:ext cx="3823215" cy="5883295"/>
          </a:xfrm>
          <a:prstGeom prst="rect">
            <a:avLst/>
          </a:prstGeom>
          <a:blipFill dpi="0" rotWithShape="1">
            <a:blip r:embed="rId4"/>
            <a:srcRect/>
            <a:tile tx="0" ty="0" sx="100000" sy="100000" flip="none" algn="tl"/>
          </a:blipFill>
          <a:ln>
            <a:noFill/>
          </a:ln>
          <a:effectLst>
            <a:outerShdw blurRad="114300" dist="127000" dir="5400000" sx="99000" sy="99000" algn="t" rotWithShape="0">
              <a:prstClr val="black">
                <a:alpha val="40000"/>
              </a:prstClr>
            </a:outerShdw>
          </a:effectLst>
          <a:scene3d>
            <a:camera prst="orthographicFront"/>
            <a:lightRig rig="twoPt" dir="t"/>
          </a:scene3d>
          <a:sp3d contourW="6350">
            <a:bevelT w="12700" h="0" prst="coolSlant"/>
            <a:contourClr>
              <a:schemeClr val="bg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D1B84719-90BB-4D0C-92D8-61DC5512B3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012" y="609600"/>
            <a:ext cx="3552006"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sp>
        <p:nvSpPr>
          <p:cNvPr id="4" name="Title 3">
            <a:extLst>
              <a:ext uri="{FF2B5EF4-FFF2-40B4-BE49-F238E27FC236}">
                <a16:creationId xmlns:a16="http://schemas.microsoft.com/office/drawing/2014/main" id="{C70876E5-8742-4B82-65B6-8484E17028FF}"/>
              </a:ext>
            </a:extLst>
          </p:cNvPr>
          <p:cNvSpPr>
            <a:spLocks noGrp="1"/>
          </p:cNvSpPr>
          <p:nvPr>
            <p:ph type="title"/>
          </p:nvPr>
        </p:nvSpPr>
        <p:spPr>
          <a:xfrm>
            <a:off x="1055599" y="1055077"/>
            <a:ext cx="2532909" cy="4794578"/>
          </a:xfrm>
        </p:spPr>
        <p:txBody>
          <a:bodyPr vert="horz" lIns="91440" tIns="45720" rIns="91440" bIns="45720" rtlCol="0" anchor="ctr">
            <a:normAutofit/>
          </a:bodyPr>
          <a:lstStyle/>
          <a:p>
            <a:pPr algn="ctr"/>
            <a:r>
              <a:rPr lang="en-US" sz="3700">
                <a:solidFill>
                  <a:srgbClr val="262626"/>
                </a:solidFill>
              </a:rPr>
              <a:t>TEAM MEMBERS</a:t>
            </a:r>
          </a:p>
        </p:txBody>
      </p:sp>
      <p:sp useBgFill="1">
        <p:nvSpPr>
          <p:cNvPr id="27" name="Rectangle 26">
            <a:extLst>
              <a:ext uri="{FF2B5EF4-FFF2-40B4-BE49-F238E27FC236}">
                <a16:creationId xmlns:a16="http://schemas.microsoft.com/office/drawing/2014/main" id="{7B407EC4-5D16-4845-9840-4E28622B65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2053" y="-2"/>
            <a:ext cx="7539947"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7" name="Text Placeholder 4">
            <a:extLst>
              <a:ext uri="{FF2B5EF4-FFF2-40B4-BE49-F238E27FC236}">
                <a16:creationId xmlns:a16="http://schemas.microsoft.com/office/drawing/2014/main" id="{8AC216EB-CE10-2E2B-390E-0D7B8AF52188}"/>
              </a:ext>
            </a:extLst>
          </p:cNvPr>
          <p:cNvGraphicFramePr/>
          <p:nvPr>
            <p:extLst>
              <p:ext uri="{D42A27DB-BD31-4B8C-83A1-F6EECF244321}">
                <p14:modId xmlns:p14="http://schemas.microsoft.com/office/powerpoint/2010/main" val="1925456676"/>
              </p:ext>
            </p:extLst>
          </p:nvPr>
        </p:nvGraphicFramePr>
        <p:xfrm>
          <a:off x="5470072" y="804670"/>
          <a:ext cx="5914209" cy="524865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22101495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1717F8-D906-6BE2-3096-6045007011FE}"/>
              </a:ext>
            </a:extLst>
          </p:cNvPr>
          <p:cNvSpPr>
            <a:spLocks noGrp="1"/>
          </p:cNvSpPr>
          <p:nvPr>
            <p:ph type="title"/>
          </p:nvPr>
        </p:nvSpPr>
        <p:spPr>
          <a:xfrm>
            <a:off x="1295402" y="982132"/>
            <a:ext cx="9601196" cy="1303867"/>
          </a:xfrm>
        </p:spPr>
        <p:txBody>
          <a:bodyPr>
            <a:normAutofit/>
          </a:bodyPr>
          <a:lstStyle/>
          <a:p>
            <a:pPr>
              <a:lnSpc>
                <a:spcPct val="90000"/>
              </a:lnSpc>
            </a:pPr>
            <a:r>
              <a:rPr lang="en-GB" sz="4100" b="1">
                <a:solidFill>
                  <a:srgbClr val="262626"/>
                </a:solidFill>
              </a:rPr>
              <a:t>Brand study, Competitor Analysis &amp; Buyer’s/Audience’s Personal</a:t>
            </a:r>
            <a:endParaRPr lang="en-IN" sz="4100">
              <a:solidFill>
                <a:srgbClr val="262626"/>
              </a:solidFill>
            </a:endParaRPr>
          </a:p>
        </p:txBody>
      </p:sp>
      <p:graphicFrame>
        <p:nvGraphicFramePr>
          <p:cNvPr id="31" name="Content Placeholder 2">
            <a:extLst>
              <a:ext uri="{FF2B5EF4-FFF2-40B4-BE49-F238E27FC236}">
                <a16:creationId xmlns:a16="http://schemas.microsoft.com/office/drawing/2014/main" id="{A99F6EDE-7821-8B6F-5D93-47B47412432D}"/>
              </a:ext>
            </a:extLst>
          </p:cNvPr>
          <p:cNvGraphicFramePr>
            <a:graphicFrameLocks noGrp="1"/>
          </p:cNvGraphicFramePr>
          <p:nvPr>
            <p:ph idx="1"/>
            <p:extLst>
              <p:ext uri="{D42A27DB-BD31-4B8C-83A1-F6EECF244321}">
                <p14:modId xmlns:p14="http://schemas.microsoft.com/office/powerpoint/2010/main" val="2981120011"/>
              </p:ext>
            </p:extLst>
          </p:nvPr>
        </p:nvGraphicFramePr>
        <p:xfrm>
          <a:off x="1295400" y="2772384"/>
          <a:ext cx="9601197" cy="287488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425503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C93797FD-7F0A-483E-966E-7FE88F8D87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11" name="Picture 10">
              <a:extLst>
                <a:ext uri="{FF2B5EF4-FFF2-40B4-BE49-F238E27FC236}">
                  <a16:creationId xmlns:a16="http://schemas.microsoft.com/office/drawing/2014/main" id="{94299858-315B-4242-A342-32FD05E4DEE2}"/>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2" name="Rectangle 11">
              <a:extLst>
                <a:ext uri="{FF2B5EF4-FFF2-40B4-BE49-F238E27FC236}">
                  <a16:creationId xmlns:a16="http://schemas.microsoft.com/office/drawing/2014/main" id="{5783D501-1479-4FE1-A62C-B9C862498C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3" name="Picture 12">
              <a:extLst>
                <a:ext uri="{FF2B5EF4-FFF2-40B4-BE49-F238E27FC236}">
                  <a16:creationId xmlns:a16="http://schemas.microsoft.com/office/drawing/2014/main" id="{C53C2CCF-3504-410A-A978-9BCC7D295A01}"/>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4" name="Picture 13">
              <a:extLst>
                <a:ext uri="{FF2B5EF4-FFF2-40B4-BE49-F238E27FC236}">
                  <a16:creationId xmlns:a16="http://schemas.microsoft.com/office/drawing/2014/main" id="{444AA77E-0BD7-413F-9123-2CDF296BADFE}"/>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cxnSp>
        <p:nvCxnSpPr>
          <p:cNvPr id="24" name="Straight Connector 23">
            <a:extLst>
              <a:ext uri="{FF2B5EF4-FFF2-40B4-BE49-F238E27FC236}">
                <a16:creationId xmlns:a16="http://schemas.microsoft.com/office/drawing/2014/main" id="{DDB3BAEE-5BE4-4B17-A2DA-B334759C47A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grpSp>
        <p:nvGrpSpPr>
          <p:cNvPr id="18" name="Group 17">
            <a:extLst>
              <a:ext uri="{FF2B5EF4-FFF2-40B4-BE49-F238E27FC236}">
                <a16:creationId xmlns:a16="http://schemas.microsoft.com/office/drawing/2014/main" id="{E7DEDD00-5E71-418B-9C3C-9B71B018221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19" name="Picture 18">
              <a:extLst>
                <a:ext uri="{FF2B5EF4-FFF2-40B4-BE49-F238E27FC236}">
                  <a16:creationId xmlns:a16="http://schemas.microsoft.com/office/drawing/2014/main" id="{F08AA894-60A7-4A09-919E-54EF7C3EC824}"/>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0" name="Rectangle 19">
              <a:extLst>
                <a:ext uri="{FF2B5EF4-FFF2-40B4-BE49-F238E27FC236}">
                  <a16:creationId xmlns:a16="http://schemas.microsoft.com/office/drawing/2014/main" id="{44680684-9D82-4E2B-9E9A-778390DA9E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21" name="Picture 20">
              <a:extLst>
                <a:ext uri="{FF2B5EF4-FFF2-40B4-BE49-F238E27FC236}">
                  <a16:creationId xmlns:a16="http://schemas.microsoft.com/office/drawing/2014/main" id="{E28899EB-8201-46DC-A208-67136E6BA1A2}"/>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22" name="Picture 21">
              <a:extLst>
                <a:ext uri="{FF2B5EF4-FFF2-40B4-BE49-F238E27FC236}">
                  <a16:creationId xmlns:a16="http://schemas.microsoft.com/office/drawing/2014/main" id="{58681DBB-DB5A-40DF-8333-C7E1C945B5B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1">
            <a:extLst>
              <a:ext uri="{FF2B5EF4-FFF2-40B4-BE49-F238E27FC236}">
                <a16:creationId xmlns:a16="http://schemas.microsoft.com/office/drawing/2014/main" id="{B456B62C-A577-694F-24B9-0B04AFC3D067}"/>
              </a:ext>
            </a:extLst>
          </p:cNvPr>
          <p:cNvSpPr>
            <a:spLocks noGrp="1"/>
          </p:cNvSpPr>
          <p:nvPr>
            <p:ph type="title"/>
          </p:nvPr>
        </p:nvSpPr>
        <p:spPr>
          <a:xfrm>
            <a:off x="1295402" y="982132"/>
            <a:ext cx="9601196" cy="1303867"/>
          </a:xfrm>
        </p:spPr>
        <p:txBody>
          <a:bodyPr vert="horz" lIns="91440" tIns="45720" rIns="91440" bIns="45720" rtlCol="0" anchor="ctr">
            <a:normAutofit/>
          </a:bodyPr>
          <a:lstStyle/>
          <a:p>
            <a:r>
              <a:rPr lang="en-US" b="1">
                <a:solidFill>
                  <a:srgbClr val="262626"/>
                </a:solidFill>
              </a:rPr>
              <a:t>Analysis:</a:t>
            </a:r>
          </a:p>
        </p:txBody>
      </p:sp>
      <p:sp>
        <p:nvSpPr>
          <p:cNvPr id="3" name="Content Placeholder 2">
            <a:extLst>
              <a:ext uri="{FF2B5EF4-FFF2-40B4-BE49-F238E27FC236}">
                <a16:creationId xmlns:a16="http://schemas.microsoft.com/office/drawing/2014/main" id="{18129574-B79D-BFC8-33BB-A89603882FA0}"/>
              </a:ext>
            </a:extLst>
          </p:cNvPr>
          <p:cNvSpPr>
            <a:spLocks noGrp="1"/>
          </p:cNvSpPr>
          <p:nvPr>
            <p:ph sz="half" idx="1"/>
          </p:nvPr>
        </p:nvSpPr>
        <p:spPr>
          <a:xfrm>
            <a:off x="2610319" y="2675822"/>
            <a:ext cx="6773373" cy="1501447"/>
          </a:xfrm>
        </p:spPr>
        <p:txBody>
          <a:bodyPr>
            <a:normAutofit/>
          </a:bodyPr>
          <a:lstStyle/>
          <a:p>
            <a:pPr marL="217170" indent="-217170" algn="just" defTabSz="347472">
              <a:spcAft>
                <a:spcPts val="456"/>
              </a:spcAft>
            </a:pPr>
            <a:r>
              <a:rPr lang="en-IN" sz="1824" kern="1200" cap="none">
                <a:solidFill>
                  <a:schemeClr val="tx1">
                    <a:lumMod val="85000"/>
                    <a:lumOff val="15000"/>
                  </a:schemeClr>
                </a:solidFill>
                <a:effectLst/>
                <a:latin typeface="+mn-lt"/>
                <a:ea typeface="+mn-ea"/>
                <a:cs typeface="+mn-cs"/>
              </a:rPr>
              <a:t> </a:t>
            </a:r>
            <a:r>
              <a:rPr lang="en-IN" sz="1824" kern="1200" cap="none">
                <a:solidFill>
                  <a:srgbClr val="0070C0"/>
                </a:solidFill>
                <a:effectLst/>
                <a:latin typeface="+mn-lt"/>
                <a:ea typeface="+mn-ea"/>
                <a:cs typeface="+mn-cs"/>
              </a:rPr>
              <a:t>*Target Audience</a:t>
            </a:r>
            <a:r>
              <a:rPr lang="en-IN" sz="1520" kern="1200" cap="none">
                <a:solidFill>
                  <a:schemeClr val="tx1">
                    <a:lumMod val="85000"/>
                    <a:lumOff val="15000"/>
                  </a:schemeClr>
                </a:solidFill>
                <a:effectLst/>
                <a:latin typeface="+mn-lt"/>
                <a:ea typeface="+mn-ea"/>
                <a:cs typeface="+mn-cs"/>
              </a:rPr>
              <a:t>:* The brand primarily targets the urban youth and young adults who are fashion-conscious and value style and individuality. Its designs cater to those who want to make a statement with their clothing choices.</a:t>
            </a:r>
          </a:p>
          <a:p>
            <a:endParaRPr lang="en-IN"/>
          </a:p>
        </p:txBody>
      </p:sp>
      <p:sp>
        <p:nvSpPr>
          <p:cNvPr id="4" name="Content Placeholder 3">
            <a:extLst>
              <a:ext uri="{FF2B5EF4-FFF2-40B4-BE49-F238E27FC236}">
                <a16:creationId xmlns:a16="http://schemas.microsoft.com/office/drawing/2014/main" id="{7B8E5FEC-98DB-497B-010E-BA77727DCA57}"/>
              </a:ext>
            </a:extLst>
          </p:cNvPr>
          <p:cNvSpPr>
            <a:spLocks noGrp="1"/>
          </p:cNvSpPr>
          <p:nvPr>
            <p:ph sz="half" idx="2"/>
          </p:nvPr>
        </p:nvSpPr>
        <p:spPr>
          <a:xfrm>
            <a:off x="2719599" y="4246894"/>
            <a:ext cx="6862080" cy="1414603"/>
          </a:xfrm>
        </p:spPr>
        <p:txBody>
          <a:bodyPr>
            <a:normAutofit/>
          </a:bodyPr>
          <a:lstStyle/>
          <a:p>
            <a:pPr marL="217170" indent="-217170" defTabSz="347472">
              <a:spcAft>
                <a:spcPts val="456"/>
              </a:spcAft>
            </a:pPr>
            <a:r>
              <a:rPr lang="en-US" sz="1824" kern="1200" cap="none">
                <a:solidFill>
                  <a:srgbClr val="0070C0"/>
                </a:solidFill>
                <a:effectLst/>
                <a:latin typeface="+mn-lt"/>
                <a:ea typeface="+mn-ea"/>
                <a:cs typeface="+mn-cs"/>
              </a:rPr>
              <a:t>Product Range</a:t>
            </a:r>
            <a:r>
              <a:rPr lang="en-US" sz="1824" kern="1200" cap="none">
                <a:solidFill>
                  <a:schemeClr val="tx1">
                    <a:lumMod val="85000"/>
                    <a:lumOff val="15000"/>
                  </a:schemeClr>
                </a:solidFill>
                <a:effectLst/>
                <a:latin typeface="+mn-lt"/>
                <a:ea typeface="+mn-ea"/>
                <a:cs typeface="+mn-cs"/>
              </a:rPr>
              <a:t>:* </a:t>
            </a:r>
            <a:r>
              <a:rPr lang="en-US" sz="1520" kern="1200" cap="none">
                <a:solidFill>
                  <a:schemeClr val="tx1">
                    <a:lumMod val="85000"/>
                    <a:lumOff val="15000"/>
                  </a:schemeClr>
                </a:solidFill>
                <a:effectLst/>
                <a:latin typeface="+mn-lt"/>
                <a:ea typeface="+mn-ea"/>
                <a:cs typeface="+mn-cs"/>
              </a:rPr>
              <a:t>Flying Machine offers a wide range of products including jeans, shirts, t-shirts, jackets, and accessories. Its focus on denim products has helped it carve a niche in the Indian fashion market.</a:t>
            </a:r>
            <a:endParaRPr lang="en-IN" sz="2000"/>
          </a:p>
        </p:txBody>
      </p:sp>
    </p:spTree>
    <p:extLst>
      <p:ext uri="{BB962C8B-B14F-4D97-AF65-F5344CB8AC3E}">
        <p14:creationId xmlns:p14="http://schemas.microsoft.com/office/powerpoint/2010/main" val="18298168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grpSp>
        <p:nvGrpSpPr>
          <p:cNvPr id="56" name="Group 55">
            <a:extLst>
              <a:ext uri="{FF2B5EF4-FFF2-40B4-BE49-F238E27FC236}">
                <a16:creationId xmlns:a16="http://schemas.microsoft.com/office/drawing/2014/main" id="{DFB5D1BB-0703-437B-BD1E-1D07F8A2730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32" name="Picture 31">
              <a:extLst>
                <a:ext uri="{FF2B5EF4-FFF2-40B4-BE49-F238E27FC236}">
                  <a16:creationId xmlns:a16="http://schemas.microsoft.com/office/drawing/2014/main" id="{3886586B-3F0F-4593-B272-AE75AD0F0929}"/>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3" name="Rectangle 32">
              <a:extLst>
                <a:ext uri="{FF2B5EF4-FFF2-40B4-BE49-F238E27FC236}">
                  <a16:creationId xmlns:a16="http://schemas.microsoft.com/office/drawing/2014/main" id="{020DEB59-BF94-41B5-8F16-8B10442EE0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34" name="Picture 33">
              <a:extLst>
                <a:ext uri="{FF2B5EF4-FFF2-40B4-BE49-F238E27FC236}">
                  <a16:creationId xmlns:a16="http://schemas.microsoft.com/office/drawing/2014/main" id="{9A3BEF6F-FC03-43B1-8D1B-8DA3A360DBF0}"/>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35" name="Picture 34">
              <a:extLst>
                <a:ext uri="{FF2B5EF4-FFF2-40B4-BE49-F238E27FC236}">
                  <a16:creationId xmlns:a16="http://schemas.microsoft.com/office/drawing/2014/main" id="{0F49BA32-A501-4C79-9A72-92587AB9EEFE}"/>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cxnSp>
        <p:nvCxnSpPr>
          <p:cNvPr id="57" name="Straight Connector 56">
            <a:extLst>
              <a:ext uri="{FF2B5EF4-FFF2-40B4-BE49-F238E27FC236}">
                <a16:creationId xmlns:a16="http://schemas.microsoft.com/office/drawing/2014/main" id="{883F92AF-2403-4558-B1D7-72130A1E4BC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useBgFill="1">
        <p:nvSpPr>
          <p:cNvPr id="58" name="Rectangle 57">
            <a:extLst>
              <a:ext uri="{FF2B5EF4-FFF2-40B4-BE49-F238E27FC236}">
                <a16:creationId xmlns:a16="http://schemas.microsoft.com/office/drawing/2014/main" id="{A440FBE6-72B7-43D4-A8EB-FDBC35FE56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9" name="Group 58">
            <a:extLst>
              <a:ext uri="{FF2B5EF4-FFF2-40B4-BE49-F238E27FC236}">
                <a16:creationId xmlns:a16="http://schemas.microsoft.com/office/drawing/2014/main" id="{647B8492-BC4D-4046-B35A-C38E0349406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42" name="Picture 41">
              <a:extLst>
                <a:ext uri="{FF2B5EF4-FFF2-40B4-BE49-F238E27FC236}">
                  <a16:creationId xmlns:a16="http://schemas.microsoft.com/office/drawing/2014/main" id="{47264A7B-BD07-443B-B4AE-B7D112274D0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43" name="Rectangle 42">
              <a:extLst>
                <a:ext uri="{FF2B5EF4-FFF2-40B4-BE49-F238E27FC236}">
                  <a16:creationId xmlns:a16="http://schemas.microsoft.com/office/drawing/2014/main" id="{8D9B85B4-ACC6-412B-BC6B-2163BCCDFB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44" name="Picture 43">
              <a:extLst>
                <a:ext uri="{FF2B5EF4-FFF2-40B4-BE49-F238E27FC236}">
                  <a16:creationId xmlns:a16="http://schemas.microsoft.com/office/drawing/2014/main" id="{17D5E57D-F913-44D3-9AF3-FCDFAE64F7E9}"/>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45" name="Picture 44">
              <a:extLst>
                <a:ext uri="{FF2B5EF4-FFF2-40B4-BE49-F238E27FC236}">
                  <a16:creationId xmlns:a16="http://schemas.microsoft.com/office/drawing/2014/main" id="{BCF01E4E-4102-455A-BC41-D5F848B94177}"/>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7" name="Title 6">
            <a:extLst>
              <a:ext uri="{FF2B5EF4-FFF2-40B4-BE49-F238E27FC236}">
                <a16:creationId xmlns:a16="http://schemas.microsoft.com/office/drawing/2014/main" id="{43309879-E497-C423-156D-80F1ECFDED5A}"/>
              </a:ext>
            </a:extLst>
          </p:cNvPr>
          <p:cNvSpPr>
            <a:spLocks noGrp="1"/>
          </p:cNvSpPr>
          <p:nvPr>
            <p:ph type="title"/>
          </p:nvPr>
        </p:nvSpPr>
        <p:spPr>
          <a:xfrm>
            <a:off x="1295402" y="982132"/>
            <a:ext cx="3660056" cy="1325373"/>
          </a:xfrm>
        </p:spPr>
        <p:txBody>
          <a:bodyPr vert="horz" lIns="91440" tIns="45720" rIns="91440" bIns="45720" rtlCol="0" anchor="b">
            <a:normAutofit/>
          </a:bodyPr>
          <a:lstStyle/>
          <a:p>
            <a:r>
              <a:rPr lang="en-US" sz="2400"/>
              <a:t>Collaborations:</a:t>
            </a:r>
          </a:p>
        </p:txBody>
      </p:sp>
      <p:cxnSp>
        <p:nvCxnSpPr>
          <p:cNvPr id="60" name="Straight Connector 59">
            <a:extLst>
              <a:ext uri="{FF2B5EF4-FFF2-40B4-BE49-F238E27FC236}">
                <a16:creationId xmlns:a16="http://schemas.microsoft.com/office/drawing/2014/main" id="{16652DC1-CA18-4263-AC06-BAB0B05EC78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95401" y="2400639"/>
            <a:ext cx="3660057" cy="0"/>
          </a:xfrm>
          <a:prstGeom prst="line">
            <a:avLst/>
          </a:prstGeom>
        </p:spPr>
        <p:style>
          <a:lnRef idx="2">
            <a:schemeClr val="accent1"/>
          </a:lnRef>
          <a:fillRef idx="0">
            <a:schemeClr val="accent1"/>
          </a:fillRef>
          <a:effectRef idx="1">
            <a:schemeClr val="accent1"/>
          </a:effectRef>
          <a:fontRef idx="minor">
            <a:schemeClr val="tx1"/>
          </a:fontRef>
        </p:style>
      </p:cxnSp>
      <p:sp>
        <p:nvSpPr>
          <p:cNvPr id="3" name="Content Placeholder 2">
            <a:extLst>
              <a:ext uri="{FF2B5EF4-FFF2-40B4-BE49-F238E27FC236}">
                <a16:creationId xmlns:a16="http://schemas.microsoft.com/office/drawing/2014/main" id="{76F470FF-8D62-479A-4F1C-6D605C23CA53}"/>
              </a:ext>
            </a:extLst>
          </p:cNvPr>
          <p:cNvSpPr>
            <a:spLocks noGrp="1"/>
          </p:cNvSpPr>
          <p:nvPr>
            <p:ph type="body" sz="half" idx="2"/>
          </p:nvPr>
        </p:nvSpPr>
        <p:spPr>
          <a:xfrm>
            <a:off x="1295401" y="2493774"/>
            <a:ext cx="3660057" cy="3382094"/>
          </a:xfrm>
        </p:spPr>
        <p:txBody>
          <a:bodyPr vert="horz" lIns="91440" tIns="45720" rIns="91440" bIns="45720" rtlCol="0" anchor="t">
            <a:normAutofit/>
          </a:bodyPr>
          <a:lstStyle/>
          <a:p>
            <a:pPr>
              <a:buFont typeface="Arial"/>
              <a:buChar char="•"/>
            </a:pPr>
            <a:r>
              <a:rPr lang="en-US" sz="1600"/>
              <a:t> Flying Machine has collaborated with various celebrities and influencers to enhance its brand image and appeal to its target audience.</a:t>
            </a:r>
          </a:p>
        </p:txBody>
      </p:sp>
      <p:pic>
        <p:nvPicPr>
          <p:cNvPr id="5" name="Picture Placeholder 4" descr="A person leaning against a wall&#10;&#10;Description automatically generated">
            <a:extLst>
              <a:ext uri="{FF2B5EF4-FFF2-40B4-BE49-F238E27FC236}">
                <a16:creationId xmlns:a16="http://schemas.microsoft.com/office/drawing/2014/main" id="{69083801-808F-68E8-2B03-87E9B6756D7B}"/>
              </a:ext>
            </a:extLst>
          </p:cNvPr>
          <p:cNvPicPr>
            <a:picLocks noGrp="1" noChangeAspect="1"/>
          </p:cNvPicPr>
          <p:nvPr>
            <p:ph type="pic" idx="1"/>
          </p:nvPr>
        </p:nvPicPr>
        <p:blipFill rotWithShape="1">
          <a:blip r:embed="rId5"/>
          <a:srcRect b="11197"/>
          <a:stretch/>
        </p:blipFill>
        <p:spPr>
          <a:xfrm>
            <a:off x="5418668" y="982131"/>
            <a:ext cx="5469466" cy="4893735"/>
          </a:xfrm>
          <a:prstGeom prst="rect">
            <a:avLst/>
          </a:prstGeom>
          <a:ln w="57150" cmpd="thickThin">
            <a:solidFill>
              <a:schemeClr val="tx1">
                <a:lumMod val="50000"/>
                <a:lumOff val="50000"/>
              </a:schemeClr>
            </a:solidFill>
            <a:miter lim="800000"/>
          </a:ln>
        </p:spPr>
      </p:pic>
    </p:spTree>
    <p:extLst>
      <p:ext uri="{BB962C8B-B14F-4D97-AF65-F5344CB8AC3E}">
        <p14:creationId xmlns:p14="http://schemas.microsoft.com/office/powerpoint/2010/main" val="1882867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grpSp>
        <p:nvGrpSpPr>
          <p:cNvPr id="63" name="Group 62">
            <a:extLst>
              <a:ext uri="{FF2B5EF4-FFF2-40B4-BE49-F238E27FC236}">
                <a16:creationId xmlns:a16="http://schemas.microsoft.com/office/drawing/2014/main" id="{DFB5D1BB-0703-437B-BD1E-1D07F8A2730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41" name="Picture 40">
              <a:extLst>
                <a:ext uri="{FF2B5EF4-FFF2-40B4-BE49-F238E27FC236}">
                  <a16:creationId xmlns:a16="http://schemas.microsoft.com/office/drawing/2014/main" id="{3886586B-3F0F-4593-B272-AE75AD0F0929}"/>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42" name="Rectangle 41">
              <a:extLst>
                <a:ext uri="{FF2B5EF4-FFF2-40B4-BE49-F238E27FC236}">
                  <a16:creationId xmlns:a16="http://schemas.microsoft.com/office/drawing/2014/main" id="{020DEB59-BF94-41B5-8F16-8B10442EE0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43" name="Picture 42">
              <a:extLst>
                <a:ext uri="{FF2B5EF4-FFF2-40B4-BE49-F238E27FC236}">
                  <a16:creationId xmlns:a16="http://schemas.microsoft.com/office/drawing/2014/main" id="{9A3BEF6F-FC03-43B1-8D1B-8DA3A360DBF0}"/>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44" name="Picture 43">
              <a:extLst>
                <a:ext uri="{FF2B5EF4-FFF2-40B4-BE49-F238E27FC236}">
                  <a16:creationId xmlns:a16="http://schemas.microsoft.com/office/drawing/2014/main" id="{0F49BA32-A501-4C79-9A72-92587AB9EEFE}"/>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cxnSp>
        <p:nvCxnSpPr>
          <p:cNvPr id="64" name="Straight Connector 63">
            <a:extLst>
              <a:ext uri="{FF2B5EF4-FFF2-40B4-BE49-F238E27FC236}">
                <a16:creationId xmlns:a16="http://schemas.microsoft.com/office/drawing/2014/main" id="{883F92AF-2403-4558-B1D7-72130A1E4BC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useBgFill="1">
        <p:nvSpPr>
          <p:cNvPr id="65" name="Rectangle 64">
            <a:extLst>
              <a:ext uri="{FF2B5EF4-FFF2-40B4-BE49-F238E27FC236}">
                <a16:creationId xmlns:a16="http://schemas.microsoft.com/office/drawing/2014/main" id="{A440FBE6-72B7-43D4-A8EB-FDBC35FE56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6" name="Group 65">
            <a:extLst>
              <a:ext uri="{FF2B5EF4-FFF2-40B4-BE49-F238E27FC236}">
                <a16:creationId xmlns:a16="http://schemas.microsoft.com/office/drawing/2014/main" id="{647B8492-BC4D-4046-B35A-C38E0349406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51" name="Picture 50">
              <a:extLst>
                <a:ext uri="{FF2B5EF4-FFF2-40B4-BE49-F238E27FC236}">
                  <a16:creationId xmlns:a16="http://schemas.microsoft.com/office/drawing/2014/main" id="{47264A7B-BD07-443B-B4AE-B7D112274D0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52" name="Rectangle 51">
              <a:extLst>
                <a:ext uri="{FF2B5EF4-FFF2-40B4-BE49-F238E27FC236}">
                  <a16:creationId xmlns:a16="http://schemas.microsoft.com/office/drawing/2014/main" id="{8D9B85B4-ACC6-412B-BC6B-2163BCCDFB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53" name="Picture 52">
              <a:extLst>
                <a:ext uri="{FF2B5EF4-FFF2-40B4-BE49-F238E27FC236}">
                  <a16:creationId xmlns:a16="http://schemas.microsoft.com/office/drawing/2014/main" id="{17D5E57D-F913-44D3-9AF3-FCDFAE64F7E9}"/>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54" name="Picture 53">
              <a:extLst>
                <a:ext uri="{FF2B5EF4-FFF2-40B4-BE49-F238E27FC236}">
                  <a16:creationId xmlns:a16="http://schemas.microsoft.com/office/drawing/2014/main" id="{BCF01E4E-4102-455A-BC41-D5F848B94177}"/>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1">
            <a:extLst>
              <a:ext uri="{FF2B5EF4-FFF2-40B4-BE49-F238E27FC236}">
                <a16:creationId xmlns:a16="http://schemas.microsoft.com/office/drawing/2014/main" id="{98ED9032-914D-9644-F77F-407EF11CED11}"/>
              </a:ext>
            </a:extLst>
          </p:cNvPr>
          <p:cNvSpPr>
            <a:spLocks noGrp="1"/>
          </p:cNvSpPr>
          <p:nvPr>
            <p:ph type="title"/>
          </p:nvPr>
        </p:nvSpPr>
        <p:spPr>
          <a:xfrm>
            <a:off x="1295402" y="982132"/>
            <a:ext cx="3660056" cy="1325373"/>
          </a:xfrm>
        </p:spPr>
        <p:txBody>
          <a:bodyPr vert="horz" lIns="91440" tIns="45720" rIns="91440" bIns="45720" rtlCol="0" anchor="b">
            <a:normAutofit/>
          </a:bodyPr>
          <a:lstStyle/>
          <a:p>
            <a:r>
              <a:rPr lang="en-US" sz="2400"/>
              <a:t>*Social Media:*</a:t>
            </a:r>
          </a:p>
        </p:txBody>
      </p:sp>
      <p:cxnSp>
        <p:nvCxnSpPr>
          <p:cNvPr id="67" name="Straight Connector 66">
            <a:extLst>
              <a:ext uri="{FF2B5EF4-FFF2-40B4-BE49-F238E27FC236}">
                <a16:creationId xmlns:a16="http://schemas.microsoft.com/office/drawing/2014/main" id="{16652DC1-CA18-4263-AC06-BAB0B05EC78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95401" y="2400639"/>
            <a:ext cx="3660057" cy="0"/>
          </a:xfrm>
          <a:prstGeom prst="line">
            <a:avLst/>
          </a:prstGeom>
        </p:spPr>
        <p:style>
          <a:lnRef idx="2">
            <a:schemeClr val="accent1"/>
          </a:lnRef>
          <a:fillRef idx="0">
            <a:schemeClr val="accent1"/>
          </a:fillRef>
          <a:effectRef idx="1">
            <a:schemeClr val="accent1"/>
          </a:effectRef>
          <a:fontRef idx="minor">
            <a:schemeClr val="tx1"/>
          </a:fontRef>
        </p:style>
      </p:cxnSp>
      <p:sp>
        <p:nvSpPr>
          <p:cNvPr id="4" name="Text Placeholder 3">
            <a:extLst>
              <a:ext uri="{FF2B5EF4-FFF2-40B4-BE49-F238E27FC236}">
                <a16:creationId xmlns:a16="http://schemas.microsoft.com/office/drawing/2014/main" id="{AFB175F5-4C66-46FA-1591-405C28721A31}"/>
              </a:ext>
            </a:extLst>
          </p:cNvPr>
          <p:cNvSpPr>
            <a:spLocks noGrp="1"/>
          </p:cNvSpPr>
          <p:nvPr>
            <p:ph type="body" sz="half" idx="2"/>
          </p:nvPr>
        </p:nvSpPr>
        <p:spPr>
          <a:xfrm>
            <a:off x="1295401" y="2493774"/>
            <a:ext cx="3660057" cy="3382094"/>
          </a:xfrm>
        </p:spPr>
        <p:txBody>
          <a:bodyPr vert="horz" lIns="91440" tIns="45720" rIns="91440" bIns="45720" rtlCol="0" anchor="t">
            <a:normAutofit/>
          </a:bodyPr>
          <a:lstStyle/>
          <a:p>
            <a:pPr>
              <a:buFont typeface="Arial"/>
              <a:buChar char="•"/>
            </a:pPr>
            <a:r>
              <a:rPr lang="en-US" sz="1600"/>
              <a:t> The brand is active on social media platforms, connecting with its target audience through engaging content and influencer partnerships.</a:t>
            </a:r>
          </a:p>
        </p:txBody>
      </p:sp>
      <p:pic>
        <p:nvPicPr>
          <p:cNvPr id="9" name="Picture Placeholder 8" descr="A person in a jacket jumping in the air&#10;&#10;Description automatically generated">
            <a:extLst>
              <a:ext uri="{FF2B5EF4-FFF2-40B4-BE49-F238E27FC236}">
                <a16:creationId xmlns:a16="http://schemas.microsoft.com/office/drawing/2014/main" id="{6783BD88-84FA-1372-4396-261B5102D427}"/>
              </a:ext>
            </a:extLst>
          </p:cNvPr>
          <p:cNvPicPr>
            <a:picLocks noGrp="1" noChangeAspect="1"/>
          </p:cNvPicPr>
          <p:nvPr>
            <p:ph type="pic" idx="1"/>
          </p:nvPr>
        </p:nvPicPr>
        <p:blipFill rotWithShape="1">
          <a:blip r:embed="rId5"/>
          <a:srcRect r="2" b="10304"/>
          <a:stretch/>
        </p:blipFill>
        <p:spPr>
          <a:xfrm>
            <a:off x="5418668" y="982131"/>
            <a:ext cx="5469466" cy="4893735"/>
          </a:xfrm>
          <a:prstGeom prst="rect">
            <a:avLst/>
          </a:prstGeom>
          <a:ln w="57150" cmpd="thickThin">
            <a:solidFill>
              <a:schemeClr val="tx1">
                <a:lumMod val="50000"/>
                <a:lumOff val="50000"/>
              </a:schemeClr>
            </a:solidFill>
            <a:miter lim="800000"/>
          </a:ln>
        </p:spPr>
      </p:pic>
    </p:spTree>
    <p:extLst>
      <p:ext uri="{BB962C8B-B14F-4D97-AF65-F5344CB8AC3E}">
        <p14:creationId xmlns:p14="http://schemas.microsoft.com/office/powerpoint/2010/main" val="9890346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2723366-C73B-4ED6-ADEF-29911C6BC5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847A4152-8E41-4D1C-B88C-57C5C430A6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631" y="484632"/>
            <a:ext cx="11222737" cy="1479635"/>
          </a:xfrm>
          <a:prstGeom prst="rect">
            <a:avLst/>
          </a:prstGeom>
          <a:solidFill>
            <a:schemeClr val="tx2">
              <a:lumMod val="90000"/>
              <a:lumOff val="10000"/>
            </a:schemeClr>
          </a:solidFill>
          <a:ln>
            <a:noFill/>
          </a:ln>
          <a:effectLst>
            <a:outerShdw blurRad="50800" dist="38100" dir="5400000" algn="t" rotWithShape="0">
              <a:prstClr val="black">
                <a:alpha val="40000"/>
              </a:prstClr>
            </a:outerShdw>
          </a:effectLst>
          <a:scene3d>
            <a:camera prst="orthographicFront"/>
            <a:lightRig rig="balanced" dir="t"/>
          </a:scene3d>
          <a:sp3d>
            <a:bevelT w="6350" h="6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2DE2F50-2A42-92A3-41B7-4A3A62F6F550}"/>
              </a:ext>
            </a:extLst>
          </p:cNvPr>
          <p:cNvSpPr>
            <a:spLocks noGrp="1"/>
          </p:cNvSpPr>
          <p:nvPr>
            <p:ph type="title"/>
          </p:nvPr>
        </p:nvSpPr>
        <p:spPr>
          <a:xfrm>
            <a:off x="804421" y="796374"/>
            <a:ext cx="10583158" cy="880027"/>
          </a:xfrm>
        </p:spPr>
        <p:txBody>
          <a:bodyPr>
            <a:normAutofit/>
          </a:bodyPr>
          <a:lstStyle/>
          <a:p>
            <a:r>
              <a:rPr lang="en-US" b="1">
                <a:solidFill>
                  <a:srgbClr val="FFFFFF"/>
                </a:solidFill>
              </a:rPr>
              <a:t>History of Flying Machine:</a:t>
            </a:r>
            <a:endParaRPr lang="en-IN" b="1">
              <a:solidFill>
                <a:srgbClr val="FFFFFF"/>
              </a:solidFill>
            </a:endParaRPr>
          </a:p>
        </p:txBody>
      </p:sp>
      <p:sp>
        <p:nvSpPr>
          <p:cNvPr id="12" name="Rectangle 11">
            <a:extLst>
              <a:ext uri="{FF2B5EF4-FFF2-40B4-BE49-F238E27FC236}">
                <a16:creationId xmlns:a16="http://schemas.microsoft.com/office/drawing/2014/main" id="{999F76F5-72D4-4814-9169-8F535AEEB8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0747" y="648377"/>
            <a:ext cx="10890504" cy="1152144"/>
          </a:xfrm>
          <a:prstGeom prst="rect">
            <a:avLst/>
          </a:prstGeom>
          <a:noFill/>
          <a:ln w="15875" cap="flat">
            <a:solidFill>
              <a:schemeClr val="accent1"/>
            </a:solidFill>
            <a:miter lim="800000"/>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C6202988-4466-42C5-B33A-AFABF051B4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86000"/>
            <a:ext cx="12192000" cy="4572000"/>
          </a:xfrm>
          <a:prstGeom prst="rect">
            <a:avLst/>
          </a:prstGeom>
          <a:gradFill>
            <a:gsLst>
              <a:gs pos="0">
                <a:schemeClr val="bg1"/>
              </a:gs>
              <a:gs pos="30000">
                <a:schemeClr val="bg1"/>
              </a:gs>
              <a:gs pos="61000">
                <a:schemeClr val="bg2">
                  <a:lumMod val="20000"/>
                  <a:lumOff val="80000"/>
                </a:schemeClr>
              </a:gs>
              <a:gs pos="97000">
                <a:schemeClr val="bg2">
                  <a:lumMod val="70000"/>
                  <a:lumOff val="30000"/>
                </a:schemeClr>
              </a:gs>
            </a:gsLst>
            <a:path path="circle">
              <a:fillToRect l="50000" t="50000" r="50000" b="50000"/>
            </a:path>
          </a:gradFill>
          <a:ln>
            <a:noFill/>
          </a:ln>
          <a:effectLst>
            <a:innerShdw blurRad="63500" dist="50800" dir="16200000">
              <a:prstClr val="black">
                <a:alpha val="3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5A0C90D-7AEC-32DE-232C-458B6B00A69B}"/>
              </a:ext>
            </a:extLst>
          </p:cNvPr>
          <p:cNvSpPr>
            <a:spLocks noGrp="1"/>
          </p:cNvSpPr>
          <p:nvPr>
            <p:ph idx="1"/>
          </p:nvPr>
        </p:nvSpPr>
        <p:spPr>
          <a:xfrm>
            <a:off x="1295401" y="2612256"/>
            <a:ext cx="9601196" cy="3263612"/>
          </a:xfrm>
        </p:spPr>
        <p:txBody>
          <a:bodyPr>
            <a:normAutofit/>
          </a:bodyPr>
          <a:lstStyle/>
          <a:p>
            <a:r>
              <a:rPr lang="en-US" b="0" i="0">
                <a:effectLst/>
                <a:latin typeface="+mj-lt"/>
              </a:rPr>
              <a:t>Flying Machine is one of the indigenously grown brands started by garment division of Arvind mills. The brand was incepted in 80’s; Flying Machine is among few early brands which started the denim category in India though consumption was pretty low. The brand had the positioning of ‘guaranteed brand’ due to its unique pricing and product innovation. However, with the growing penetration of online retail and multiple retail channels, the brand started experiencing operational huddle in managing inventory as it goes on multiple channels. </a:t>
            </a:r>
            <a:endParaRPr lang="en-IN">
              <a:latin typeface="+mj-lt"/>
            </a:endParaRPr>
          </a:p>
        </p:txBody>
      </p:sp>
    </p:spTree>
    <p:extLst>
      <p:ext uri="{BB962C8B-B14F-4D97-AF65-F5344CB8AC3E}">
        <p14:creationId xmlns:p14="http://schemas.microsoft.com/office/powerpoint/2010/main" val="2278778159"/>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docProps/app.xml><?xml version="1.0" encoding="utf-8"?>
<Properties xmlns="http://schemas.openxmlformats.org/officeDocument/2006/extended-properties" xmlns:vt="http://schemas.openxmlformats.org/officeDocument/2006/docPropsVTypes">
  <Template>TM02892315[[fn=Wisp]]</Template>
  <Application>Microsoft Office PowerPoint</Application>
  <PresentationFormat>Widescreen</PresentationFormat>
  <Slides>23</Slides>
  <Notes>0</Notes>
  <HiddenSlides>1</HiddenSlides>
  <ScaleCrop>false</ScaleCrop>
  <HeadingPairs>
    <vt:vector size="4" baseType="variant">
      <vt:variant>
        <vt:lpstr>Theme</vt:lpstr>
      </vt:variant>
      <vt:variant>
        <vt:i4>1</vt:i4>
      </vt:variant>
      <vt:variant>
        <vt:lpstr>Slide Titles</vt:lpstr>
      </vt:variant>
      <vt:variant>
        <vt:i4>23</vt:i4>
      </vt:variant>
    </vt:vector>
  </HeadingPairs>
  <TitlesOfParts>
    <vt:vector size="24" baseType="lpstr">
      <vt:lpstr>Organic</vt:lpstr>
      <vt:lpstr>Comprehensive Digital Marketing Project Work </vt:lpstr>
      <vt:lpstr>PowerPoint Presentation</vt:lpstr>
      <vt:lpstr>ACKNOWLEDGEMENT</vt:lpstr>
      <vt:lpstr>TEAM MEMBERS</vt:lpstr>
      <vt:lpstr>Brand study, Competitor Analysis &amp; Buyer’s/Audience’s Personal</vt:lpstr>
      <vt:lpstr>Analysis:</vt:lpstr>
      <vt:lpstr>Collaborations:</vt:lpstr>
      <vt:lpstr>*Social Media:*</vt:lpstr>
      <vt:lpstr>History of Flying Machine:</vt:lpstr>
      <vt:lpstr>Progress:</vt:lpstr>
      <vt:lpstr>Flying Machine India Company Profile </vt:lpstr>
      <vt:lpstr>SEO &amp; Keyword Research:</vt:lpstr>
      <vt:lpstr>Rankings of keywords:</vt:lpstr>
      <vt:lpstr>Email Marketing: </vt:lpstr>
      <vt:lpstr>Social Media Marketing: </vt:lpstr>
      <vt:lpstr>Facebook </vt:lpstr>
      <vt:lpstr>Instagram: </vt:lpstr>
      <vt:lpstr>Content Marketing: </vt:lpstr>
      <vt:lpstr>Content Marketing stratagies</vt:lpstr>
      <vt:lpstr>Pay per click advertising: </vt:lpstr>
      <vt:lpstr>Pay per click:</vt:lpstr>
      <vt:lpstr> Video marketing: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Sandeep Reddy</dc:creator>
  <cp:revision>23</cp:revision>
  <dcterms:created xsi:type="dcterms:W3CDTF">2023-08-18T17:21:34Z</dcterms:created>
  <dcterms:modified xsi:type="dcterms:W3CDTF">2023-08-20T09:35:15Z</dcterms:modified>
</cp:coreProperties>
</file>